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76" r:id="rId5"/>
    <p:sldId id="262" r:id="rId6"/>
    <p:sldId id="279" r:id="rId7"/>
    <p:sldId id="263" r:id="rId8"/>
    <p:sldId id="280" r:id="rId9"/>
    <p:sldId id="264" r:id="rId1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058D66-ACFD-ECBC-51A9-F4A69A695544}" v="5" dt="2021-11-11T16:28:41.8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71" autoAdjust="0"/>
  </p:normalViewPr>
  <p:slideViewPr>
    <p:cSldViewPr>
      <p:cViewPr varScale="1">
        <p:scale>
          <a:sx n="65" d="100"/>
          <a:sy n="65" d="100"/>
        </p:scale>
        <p:origin x="2022" y="72"/>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29/04/2022</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29/04/2022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29/04/2022</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5.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Autumn 1</a:t>
            </a:r>
          </a:p>
        </p:txBody>
      </p:sp>
      <p:sp>
        <p:nvSpPr>
          <p:cNvPr id="3" name="Text Placeholder 2"/>
          <p:cNvSpPr>
            <a:spLocks noGrp="1"/>
          </p:cNvSpPr>
          <p:nvPr>
            <p:ph type="body" sz="quarter" idx="11"/>
          </p:nvPr>
        </p:nvSpPr>
        <p:spPr/>
        <p:txBody>
          <a:bodyPr/>
          <a:lstStyle/>
          <a:p>
            <a:r>
              <a:rPr lang="en-GB" dirty="0"/>
              <a:t>I know number bonds for all numbers to 20.</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a:t>
            </a:r>
            <a:r>
              <a:rPr lang="en-GB" altLang="en-US" dirty="0">
                <a:ea typeface="Calibri" pitchFamily="34" charset="0"/>
                <a:cs typeface="Times New Roman" pitchFamily="18" charset="0"/>
              </a:rPr>
              <a:t> - If your child knows one fact (e.g. </a:t>
            </a:r>
            <a:r>
              <a:rPr lang="en-GB" altLang="en-US" dirty="0"/>
              <a:t>8</a:t>
            </a:r>
            <a:r>
              <a:rPr lang="en-GB" dirty="0"/>
              <a:t> + 5 = 13), 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a:cs typeface="Times New Roman" pitchFamily="18" charset="0"/>
              </a:rPr>
              <a:t>Use doubles and near doubles</a:t>
            </a:r>
            <a:r>
              <a:rPr lang="en-GB" altLang="en-US" dirty="0">
                <a:cs typeface="Times New Roman" pitchFamily="18" charset="0"/>
              </a:rPr>
              <a:t> – If you know that 6 + 6 = 12, how can you work out 6 + 7? What about 5 + 7?</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 There are missing number questions at </a:t>
            </a:r>
            <a:r>
              <a:rPr lang="en-GB" altLang="en-US" dirty="0">
                <a:cs typeface="Times New Roman" pitchFamily="18" charset="0"/>
                <a:hlinkClick r:id="rId2"/>
              </a:rPr>
              <a:t>www.conkermaths.com</a:t>
            </a:r>
            <a:r>
              <a:rPr lang="en-GB" altLang="en-US" dirty="0">
                <a:cs typeface="Times New Roman" pitchFamily="18" charset="0"/>
              </a:rPr>
              <a:t> .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a:t>Key Vocabulary</a:t>
            </a:r>
          </a:p>
          <a:p>
            <a:pPr algn="l"/>
            <a:r>
              <a:rPr lang="en-GB" b="0" u="none" dirty="0"/>
              <a:t>What do I </a:t>
            </a:r>
            <a:r>
              <a:rPr lang="en-GB" u="none" dirty="0"/>
              <a:t>add </a:t>
            </a:r>
            <a:r>
              <a:rPr lang="en-GB" b="0" u="none" dirty="0"/>
              <a:t>to 5 to make 19?</a:t>
            </a:r>
          </a:p>
          <a:p>
            <a:pPr algn="l"/>
            <a:r>
              <a:rPr lang="en-GB" b="0" u="none" dirty="0"/>
              <a:t>What is 17 </a:t>
            </a:r>
            <a:r>
              <a:rPr lang="en-GB" u="none" dirty="0"/>
              <a:t>take away </a:t>
            </a:r>
            <a:r>
              <a:rPr lang="en-GB" b="0" u="none" dirty="0"/>
              <a:t>6?</a:t>
            </a:r>
          </a:p>
          <a:p>
            <a:pPr algn="l"/>
            <a:r>
              <a:rPr lang="en-GB" b="0" u="none" dirty="0"/>
              <a:t>What is 13 </a:t>
            </a:r>
            <a:r>
              <a:rPr lang="en-GB" u="none" dirty="0"/>
              <a:t>less than </a:t>
            </a:r>
            <a:r>
              <a:rPr lang="en-GB" b="0" u="none" dirty="0"/>
              <a:t>15?</a:t>
            </a:r>
          </a:p>
          <a:p>
            <a:pPr algn="l"/>
            <a:r>
              <a:rPr lang="en-GB" u="none" dirty="0"/>
              <a:t>How many more </a:t>
            </a:r>
            <a:r>
              <a:rPr lang="en-GB" b="0" u="none" dirty="0"/>
              <a:t>than 8 is 11?</a:t>
            </a:r>
          </a:p>
          <a:p>
            <a:pPr algn="l"/>
            <a:r>
              <a:rPr lang="en-GB" b="0" u="none" dirty="0"/>
              <a:t>What is the </a:t>
            </a:r>
            <a:r>
              <a:rPr lang="en-GB" u="none" dirty="0"/>
              <a:t>difference</a:t>
            </a:r>
            <a:r>
              <a:rPr lang="en-GB" b="0" u="none" dirty="0"/>
              <a:t> between 9 and 13?</a:t>
            </a:r>
            <a:endParaRPr lang="en-GB" u="none" dirty="0"/>
          </a:p>
        </p:txBody>
      </p:sp>
      <p:sp>
        <p:nvSpPr>
          <p:cNvPr id="13" name="Text Placeholder 12"/>
          <p:cNvSpPr>
            <a:spLocks noGrp="1"/>
          </p:cNvSpPr>
          <p:nvPr>
            <p:ph type="body" sz="quarter" idx="15"/>
          </p:nvPr>
        </p:nvSpPr>
        <p:spPr/>
        <p:txBody>
          <a:bodyPr>
            <a:normAutofit lnSpcReduction="10000"/>
          </a:bodyPr>
          <a:lstStyle/>
          <a:p>
            <a:pPr lvl="0"/>
            <a:r>
              <a:rPr lang="en-GB" dirty="0">
                <a:ea typeface="Calibri" pitchFamily="34" charset="0"/>
                <a:cs typeface="Times New Roman" pitchFamily="18" charset="0"/>
              </a:rPr>
              <a:t>This list includes the most challenging facts but children will need to learn </a:t>
            </a:r>
            <a:r>
              <a:rPr lang="en-GB" b="1" dirty="0">
                <a:ea typeface="Calibri" pitchFamily="34" charset="0"/>
                <a:cs typeface="Times New Roman" pitchFamily="18" charset="0"/>
              </a:rPr>
              <a:t>all </a:t>
            </a:r>
            <a:r>
              <a:rPr lang="en-GB" dirty="0">
                <a:ea typeface="Calibri" pitchFamily="34" charset="0"/>
                <a:cs typeface="Times New Roman" pitchFamily="18" charset="0"/>
              </a:rPr>
              <a:t>number bonds for each number to 20 (e.g. 15 + 2 = 17). This includes related subtraction facts (e.g. 17 – 2 = 15). </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1175397973"/>
              </p:ext>
            </p:extLst>
          </p:nvPr>
        </p:nvGraphicFramePr>
        <p:xfrm>
          <a:off x="692696" y="2555776"/>
          <a:ext cx="3456384" cy="2401062"/>
        </p:xfrm>
        <a:graphic>
          <a:graphicData uri="http://schemas.openxmlformats.org/drawingml/2006/table">
            <a:tbl>
              <a:tblPr firstRow="1" bandRow="1">
                <a:tableStyleId>{2D5ABB26-0587-4C30-8999-92F81FD0307C}</a:tableStyleId>
              </a:tblPr>
              <a:tblGrid>
                <a:gridCol w="1152128">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152128">
                  <a:extLst>
                    <a:ext uri="{9D8B030D-6E8A-4147-A177-3AD203B41FA5}">
                      <a16:colId xmlns="" xmlns:a16="http://schemas.microsoft.com/office/drawing/2014/main" val="20002"/>
                    </a:ext>
                  </a:extLst>
                </a:gridCol>
              </a:tblGrid>
              <a:tr h="2109343">
                <a:tc>
                  <a:txBody>
                    <a:bodyPr/>
                    <a:lstStyle/>
                    <a:p>
                      <a:pPr algn="ctr">
                        <a:lnSpc>
                          <a:spcPct val="115000"/>
                        </a:lnSpc>
                        <a:spcAft>
                          <a:spcPts val="0"/>
                        </a:spcAft>
                      </a:pPr>
                      <a:r>
                        <a:rPr lang="en-GB" sz="1100" b="0" dirty="0">
                          <a:effectLst/>
                          <a:latin typeface="Calibri"/>
                          <a:ea typeface="Calibri"/>
                          <a:cs typeface="Times New Roman"/>
                        </a:rPr>
                        <a:t>2 + 9 = 11</a:t>
                      </a:r>
                    </a:p>
                    <a:p>
                      <a:pPr algn="ctr">
                        <a:lnSpc>
                          <a:spcPct val="115000"/>
                        </a:lnSpc>
                        <a:spcAft>
                          <a:spcPts val="0"/>
                        </a:spcAft>
                      </a:pPr>
                      <a:r>
                        <a:rPr lang="en-GB" sz="1100" b="0" dirty="0">
                          <a:effectLst/>
                          <a:latin typeface="Calibri"/>
                          <a:ea typeface="Calibri"/>
                          <a:cs typeface="Times New Roman"/>
                        </a:rPr>
                        <a:t>3 + 8 = 11</a:t>
                      </a:r>
                    </a:p>
                    <a:p>
                      <a:pPr algn="ctr">
                        <a:lnSpc>
                          <a:spcPct val="115000"/>
                        </a:lnSpc>
                        <a:spcAft>
                          <a:spcPts val="0"/>
                        </a:spcAft>
                      </a:pPr>
                      <a:r>
                        <a:rPr lang="en-GB" sz="1100" b="0" dirty="0">
                          <a:effectLst/>
                          <a:latin typeface="Calibri"/>
                          <a:ea typeface="Calibri"/>
                          <a:cs typeface="Times New Roman"/>
                        </a:rPr>
                        <a:t>4 + 7 = 11</a:t>
                      </a:r>
                    </a:p>
                    <a:p>
                      <a:pPr algn="ctr">
                        <a:lnSpc>
                          <a:spcPct val="115000"/>
                        </a:lnSpc>
                        <a:spcAft>
                          <a:spcPts val="0"/>
                        </a:spcAft>
                      </a:pPr>
                      <a:r>
                        <a:rPr lang="en-GB" sz="1100" b="0" dirty="0">
                          <a:effectLst/>
                          <a:latin typeface="Calibri"/>
                          <a:ea typeface="Calibri"/>
                          <a:cs typeface="Times New Roman"/>
                        </a:rPr>
                        <a:t>5 + 6 = 11</a:t>
                      </a:r>
                    </a:p>
                    <a:p>
                      <a:pPr algn="ctr">
                        <a:lnSpc>
                          <a:spcPct val="115000"/>
                        </a:lnSpc>
                        <a:spcAft>
                          <a:spcPts val="0"/>
                        </a:spcAft>
                      </a:pPr>
                      <a:r>
                        <a:rPr lang="en-GB" sz="1100" b="0" dirty="0">
                          <a:effectLst/>
                          <a:latin typeface="Calibri"/>
                          <a:ea typeface="Calibri"/>
                          <a:cs typeface="Times New Roman"/>
                        </a:rPr>
                        <a:t>3</a:t>
                      </a:r>
                      <a:r>
                        <a:rPr lang="en-GB" sz="1100" b="0" baseline="0" dirty="0">
                          <a:effectLst/>
                          <a:latin typeface="Calibri"/>
                          <a:ea typeface="Calibri"/>
                          <a:cs typeface="Times New Roman"/>
                        </a:rPr>
                        <a:t> + 9 = 12</a:t>
                      </a:r>
                    </a:p>
                    <a:p>
                      <a:pPr algn="ctr">
                        <a:lnSpc>
                          <a:spcPct val="115000"/>
                        </a:lnSpc>
                        <a:spcAft>
                          <a:spcPts val="0"/>
                        </a:spcAft>
                      </a:pPr>
                      <a:r>
                        <a:rPr lang="en-GB" sz="1100" b="0" baseline="0" dirty="0">
                          <a:effectLst/>
                          <a:latin typeface="Calibri"/>
                          <a:ea typeface="Calibri"/>
                          <a:cs typeface="Times New Roman"/>
                        </a:rPr>
                        <a:t>4 + 8 = 12</a:t>
                      </a:r>
                    </a:p>
                    <a:p>
                      <a:pPr algn="ctr">
                        <a:lnSpc>
                          <a:spcPct val="115000"/>
                        </a:lnSpc>
                        <a:spcAft>
                          <a:spcPts val="0"/>
                        </a:spcAft>
                      </a:pPr>
                      <a:r>
                        <a:rPr lang="en-GB" sz="1100" b="0" baseline="0" dirty="0">
                          <a:effectLst/>
                          <a:latin typeface="Calibri"/>
                          <a:ea typeface="Calibri"/>
                          <a:cs typeface="Times New Roman"/>
                        </a:rPr>
                        <a:t>5 + 7 = 12</a:t>
                      </a:r>
                    </a:p>
                    <a:p>
                      <a:pPr algn="ctr">
                        <a:lnSpc>
                          <a:spcPct val="115000"/>
                        </a:lnSpc>
                        <a:spcAft>
                          <a:spcPts val="0"/>
                        </a:spcAft>
                      </a:pPr>
                      <a:r>
                        <a:rPr lang="en-GB" sz="1100" b="0" baseline="0" dirty="0">
                          <a:effectLst/>
                          <a:latin typeface="Calibri"/>
                          <a:ea typeface="Calibri"/>
                          <a:cs typeface="Times New Roman"/>
                        </a:rPr>
                        <a:t>6 + 6 = 12</a:t>
                      </a:r>
                    </a:p>
                    <a:p>
                      <a:pPr algn="ctr">
                        <a:lnSpc>
                          <a:spcPct val="115000"/>
                        </a:lnSpc>
                        <a:spcAft>
                          <a:spcPts val="0"/>
                        </a:spcAft>
                      </a:pPr>
                      <a:r>
                        <a:rPr lang="en-GB" sz="1100" b="0" baseline="0" dirty="0">
                          <a:effectLst/>
                          <a:latin typeface="Calibri"/>
                          <a:ea typeface="Calibri"/>
                          <a:cs typeface="Times New Roman"/>
                        </a:rPr>
                        <a:t>4 + 9 = 13</a:t>
                      </a:r>
                    </a:p>
                    <a:p>
                      <a:pPr algn="ctr">
                        <a:lnSpc>
                          <a:spcPct val="115000"/>
                        </a:lnSpc>
                        <a:spcAft>
                          <a:spcPts val="0"/>
                        </a:spcAft>
                      </a:pPr>
                      <a:r>
                        <a:rPr lang="en-GB" sz="1100" b="0" baseline="0" dirty="0">
                          <a:effectLst/>
                          <a:latin typeface="Calibri"/>
                          <a:ea typeface="Calibri"/>
                          <a:cs typeface="Times New Roman"/>
                        </a:rPr>
                        <a:t>5 + 8 = 13</a:t>
                      </a:r>
                    </a:p>
                    <a:p>
                      <a:pPr algn="ctr">
                        <a:lnSpc>
                          <a:spcPct val="115000"/>
                        </a:lnSpc>
                        <a:spcAft>
                          <a:spcPts val="0"/>
                        </a:spcAft>
                      </a:pPr>
                      <a:r>
                        <a:rPr lang="en-GB" sz="1100" b="0" baseline="0" dirty="0">
                          <a:effectLst/>
                          <a:latin typeface="Calibri"/>
                          <a:ea typeface="Calibri"/>
                          <a:cs typeface="Times New Roman"/>
                        </a:rPr>
                        <a:t>6 + 7 = 13</a:t>
                      </a:r>
                    </a:p>
                  </a:txBody>
                  <a:tcPr marL="68580" marR="68580" marT="0" marB="0"/>
                </a:tc>
                <a:tc>
                  <a:txBody>
                    <a:bodyPr/>
                    <a:lstStyle/>
                    <a:p>
                      <a:pPr algn="ctr">
                        <a:lnSpc>
                          <a:spcPct val="115000"/>
                        </a:lnSpc>
                        <a:spcAft>
                          <a:spcPts val="0"/>
                        </a:spcAft>
                      </a:pPr>
                      <a:r>
                        <a:rPr lang="en-GB" sz="1100" b="0" baseline="0" dirty="0">
                          <a:effectLst/>
                          <a:latin typeface="Calibri"/>
                          <a:ea typeface="Calibri"/>
                          <a:cs typeface="Times New Roman"/>
                        </a:rPr>
                        <a:t>5 + 9 = 14</a:t>
                      </a:r>
                    </a:p>
                    <a:p>
                      <a:pPr algn="ctr">
                        <a:lnSpc>
                          <a:spcPct val="115000"/>
                        </a:lnSpc>
                        <a:spcAft>
                          <a:spcPts val="0"/>
                        </a:spcAft>
                      </a:pPr>
                      <a:r>
                        <a:rPr lang="en-GB" sz="1100" b="0" baseline="0" dirty="0">
                          <a:effectLst/>
                          <a:latin typeface="Calibri"/>
                          <a:ea typeface="Calibri"/>
                          <a:cs typeface="Times New Roman"/>
                        </a:rPr>
                        <a:t>6 + 8 = 14</a:t>
                      </a:r>
                    </a:p>
                    <a:p>
                      <a:pPr algn="ctr">
                        <a:lnSpc>
                          <a:spcPct val="115000"/>
                        </a:lnSpc>
                        <a:spcAft>
                          <a:spcPts val="0"/>
                        </a:spcAft>
                      </a:pPr>
                      <a:r>
                        <a:rPr lang="en-GB" sz="1100" b="0" baseline="0" dirty="0">
                          <a:effectLst/>
                          <a:latin typeface="Calibri"/>
                          <a:ea typeface="Calibri"/>
                          <a:cs typeface="Times New Roman"/>
                        </a:rPr>
                        <a:t>7 + 7 = 14</a:t>
                      </a:r>
                    </a:p>
                    <a:p>
                      <a:pPr algn="ctr">
                        <a:lnSpc>
                          <a:spcPct val="115000"/>
                        </a:lnSpc>
                        <a:spcAft>
                          <a:spcPts val="0"/>
                        </a:spcAft>
                      </a:pPr>
                      <a:r>
                        <a:rPr lang="en-GB" sz="1100" b="0" baseline="0" dirty="0">
                          <a:effectLst/>
                          <a:latin typeface="Calibri"/>
                          <a:ea typeface="Calibri"/>
                          <a:cs typeface="Times New Roman"/>
                        </a:rPr>
                        <a:t>6 + 9 = 15</a:t>
                      </a:r>
                    </a:p>
                    <a:p>
                      <a:pPr algn="ctr">
                        <a:lnSpc>
                          <a:spcPct val="115000"/>
                        </a:lnSpc>
                        <a:spcAft>
                          <a:spcPts val="0"/>
                        </a:spcAft>
                      </a:pPr>
                      <a:r>
                        <a:rPr lang="en-GB" sz="1100" b="0" baseline="0" dirty="0">
                          <a:effectLst/>
                          <a:latin typeface="Calibri"/>
                          <a:ea typeface="Calibri"/>
                          <a:cs typeface="Times New Roman"/>
                        </a:rPr>
                        <a:t>7 + 8 = 15</a:t>
                      </a:r>
                    </a:p>
                    <a:p>
                      <a:pPr algn="ctr">
                        <a:lnSpc>
                          <a:spcPct val="115000"/>
                        </a:lnSpc>
                        <a:spcAft>
                          <a:spcPts val="0"/>
                        </a:spcAft>
                      </a:pPr>
                      <a:r>
                        <a:rPr lang="en-GB" sz="1100" b="0" baseline="0" dirty="0">
                          <a:effectLst/>
                          <a:latin typeface="Calibri"/>
                          <a:ea typeface="Calibri"/>
                          <a:cs typeface="Times New Roman"/>
                        </a:rPr>
                        <a:t>7 + 9 = 16</a:t>
                      </a:r>
                    </a:p>
                    <a:p>
                      <a:pPr algn="ctr">
                        <a:lnSpc>
                          <a:spcPct val="115000"/>
                        </a:lnSpc>
                        <a:spcAft>
                          <a:spcPts val="0"/>
                        </a:spcAft>
                      </a:pPr>
                      <a:r>
                        <a:rPr lang="en-GB" sz="1100" b="0" baseline="0" dirty="0">
                          <a:effectLst/>
                          <a:latin typeface="Calibri"/>
                          <a:ea typeface="Calibri"/>
                          <a:cs typeface="Times New Roman"/>
                        </a:rPr>
                        <a:t>8 + 8 = 16</a:t>
                      </a:r>
                    </a:p>
                    <a:p>
                      <a:pPr algn="ctr">
                        <a:lnSpc>
                          <a:spcPct val="115000"/>
                        </a:lnSpc>
                        <a:spcAft>
                          <a:spcPts val="0"/>
                        </a:spcAft>
                      </a:pPr>
                      <a:r>
                        <a:rPr lang="en-GB" sz="1100" b="0" baseline="0" dirty="0">
                          <a:effectLst/>
                          <a:latin typeface="Calibri"/>
                          <a:ea typeface="Calibri"/>
                          <a:cs typeface="Times New Roman"/>
                        </a:rPr>
                        <a:t>8 + 9 = 17</a:t>
                      </a:r>
                    </a:p>
                    <a:p>
                      <a:pPr algn="ctr">
                        <a:lnSpc>
                          <a:spcPct val="115000"/>
                        </a:lnSpc>
                        <a:spcAft>
                          <a:spcPts val="0"/>
                        </a:spcAft>
                      </a:pPr>
                      <a:r>
                        <a:rPr lang="en-GB" sz="1100" dirty="0">
                          <a:effectLst/>
                          <a:latin typeface="Calibri"/>
                          <a:ea typeface="Calibri"/>
                          <a:cs typeface="Times New Roman"/>
                        </a:rPr>
                        <a:t>9 + 9 = 18</a:t>
                      </a:r>
                    </a:p>
                    <a:p>
                      <a:pPr algn="ctr">
                        <a:lnSpc>
                          <a:spcPct val="115000"/>
                        </a:lnSpc>
                        <a:spcAft>
                          <a:spcPts val="0"/>
                        </a:spcAft>
                      </a:pP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800" u="sng" dirty="0">
                          <a:effectLst/>
                          <a:latin typeface="Calibri"/>
                          <a:ea typeface="Calibri"/>
                          <a:cs typeface="Times New Roman"/>
                        </a:rPr>
                        <a:t>Example</a:t>
                      </a:r>
                      <a:r>
                        <a:rPr lang="en-GB" sz="800" u="sng" baseline="0" dirty="0">
                          <a:effectLst/>
                          <a:latin typeface="Calibri"/>
                          <a:ea typeface="Calibri"/>
                          <a:cs typeface="Times New Roman"/>
                        </a:rPr>
                        <a:t> of a fact family</a:t>
                      </a:r>
                    </a:p>
                    <a:p>
                      <a:pPr algn="ctr">
                        <a:lnSpc>
                          <a:spcPct val="115000"/>
                        </a:lnSpc>
                        <a:spcAft>
                          <a:spcPts val="0"/>
                        </a:spcAft>
                      </a:pPr>
                      <a:r>
                        <a:rPr lang="en-GB" sz="1100" baseline="0" dirty="0">
                          <a:effectLst/>
                          <a:latin typeface="Calibri"/>
                          <a:ea typeface="Calibri"/>
                          <a:cs typeface="Times New Roman"/>
                        </a:rPr>
                        <a:t>6 + 9 = 15</a:t>
                      </a:r>
                    </a:p>
                    <a:p>
                      <a:pPr algn="ctr">
                        <a:lnSpc>
                          <a:spcPct val="115000"/>
                        </a:lnSpc>
                        <a:spcAft>
                          <a:spcPts val="0"/>
                        </a:spcAft>
                      </a:pPr>
                      <a:r>
                        <a:rPr lang="en-GB" sz="1100" baseline="0" dirty="0">
                          <a:effectLst/>
                          <a:latin typeface="Calibri"/>
                          <a:ea typeface="Calibri"/>
                          <a:cs typeface="Times New Roman"/>
                        </a:rPr>
                        <a:t>9 + 6 = 15</a:t>
                      </a:r>
                    </a:p>
                    <a:p>
                      <a:pPr algn="ctr">
                        <a:lnSpc>
                          <a:spcPct val="115000"/>
                        </a:lnSpc>
                        <a:spcAft>
                          <a:spcPts val="0"/>
                        </a:spcAft>
                      </a:pPr>
                      <a:r>
                        <a:rPr lang="en-GB" sz="1100" baseline="0" dirty="0">
                          <a:effectLst/>
                          <a:latin typeface="Calibri"/>
                          <a:ea typeface="Calibri"/>
                          <a:cs typeface="Times New Roman"/>
                        </a:rPr>
                        <a:t>15 – 9 = 6</a:t>
                      </a:r>
                    </a:p>
                    <a:p>
                      <a:pPr algn="ctr">
                        <a:lnSpc>
                          <a:spcPct val="115000"/>
                        </a:lnSpc>
                        <a:spcAft>
                          <a:spcPts val="0"/>
                        </a:spcAft>
                      </a:pPr>
                      <a:r>
                        <a:rPr lang="en-GB" sz="1100" baseline="0" dirty="0">
                          <a:effectLst/>
                          <a:latin typeface="Calibri"/>
                          <a:ea typeface="Calibri"/>
                          <a:cs typeface="Times New Roman"/>
                        </a:rPr>
                        <a:t>15 – 9 = 6</a:t>
                      </a:r>
                    </a:p>
                    <a:p>
                      <a:pPr algn="ctr">
                        <a:lnSpc>
                          <a:spcPct val="115000"/>
                        </a:lnSpc>
                        <a:spcAft>
                          <a:spcPts val="0"/>
                        </a:spcAft>
                      </a:pPr>
                      <a:endParaRPr lang="en-GB" sz="1100" baseline="0" dirty="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800" u="sng" kern="1200" baseline="0" dirty="0">
                          <a:solidFill>
                            <a:schemeClr val="tx1"/>
                          </a:solidFill>
                          <a:effectLst/>
                          <a:latin typeface="Calibri"/>
                          <a:ea typeface="Calibri"/>
                          <a:cs typeface="Times New Roman"/>
                        </a:rPr>
                        <a:t>Examples of other facts</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a:effectLst/>
                          <a:latin typeface="Calibri"/>
                          <a:ea typeface="Calibri"/>
                          <a:cs typeface="Times New Roman"/>
                        </a:rPr>
                        <a:t>4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a:effectLst/>
                          <a:latin typeface="Calibri"/>
                          <a:ea typeface="Calibri"/>
                          <a:cs typeface="Times New Roman"/>
                        </a:rPr>
                        <a:t>13 + 5 = 18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a:effectLst/>
                          <a:latin typeface="Calibri"/>
                          <a:ea typeface="Calibri"/>
                          <a:cs typeface="Times New Roman"/>
                        </a:rPr>
                        <a:t>19 – 7 = 12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a:effectLst/>
                          <a:latin typeface="Calibri"/>
                          <a:ea typeface="Calibri"/>
                          <a:cs typeface="Times New Roman"/>
                        </a:rPr>
                        <a:t>10 – 6 = 4</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u="sng" baseline="0" dirty="0">
                        <a:effectLst/>
                        <a:latin typeface="Calibri"/>
                        <a:ea typeface="Calibri"/>
                        <a:cs typeface="Times New Roman"/>
                      </a:endParaRPr>
                    </a:p>
                    <a:p>
                      <a:pPr algn="ctr">
                        <a:lnSpc>
                          <a:spcPct val="115000"/>
                        </a:lnSpc>
                        <a:spcAft>
                          <a:spcPts val="0"/>
                        </a:spcAft>
                      </a:pPr>
                      <a:endParaRPr lang="en-GB" sz="1100" baseline="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bl>
          </a:graphicData>
        </a:graphic>
      </p:graphicFrame>
      <p:pic>
        <p:nvPicPr>
          <p:cNvPr id="5" name="Picture 4"/>
          <p:cNvPicPr>
            <a:picLocks noChangeAspect="1"/>
          </p:cNvPicPr>
          <p:nvPr/>
        </p:nvPicPr>
        <p:blipFill>
          <a:blip r:embed="rId3"/>
          <a:stretch>
            <a:fillRect/>
          </a:stretch>
        </p:blipFill>
        <p:spPr>
          <a:xfrm>
            <a:off x="0" y="107698"/>
            <a:ext cx="1511939" cy="1438781"/>
          </a:xfrm>
          <a:prstGeom prst="rect">
            <a:avLst/>
          </a:prstGeom>
        </p:spPr>
      </p:pic>
    </p:spTree>
    <p:extLst>
      <p:ext uri="{BB962C8B-B14F-4D97-AF65-F5344CB8AC3E}">
        <p14:creationId xmlns:p14="http://schemas.microsoft.com/office/powerpoint/2010/main" val="223320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Autumn 2</a:t>
            </a:r>
          </a:p>
        </p:txBody>
      </p:sp>
      <p:sp>
        <p:nvSpPr>
          <p:cNvPr id="3" name="Text Placeholder 2"/>
          <p:cNvSpPr>
            <a:spLocks noGrp="1"/>
          </p:cNvSpPr>
          <p:nvPr>
            <p:ph type="body" sz="quarter" idx="11"/>
          </p:nvPr>
        </p:nvSpPr>
        <p:spPr/>
        <p:txBody>
          <a:bodyPr/>
          <a:lstStyle/>
          <a:p>
            <a:r>
              <a:rPr lang="en-GB" dirty="0"/>
              <a:t>I know the multiplication and division facts for the 3 times table.</a:t>
            </a:r>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dirty="0"/>
              <a:t>3 × 5 = 15), can they tell you the other three facts in the same fact family?</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t>Warning!</a:t>
            </a:r>
            <a:r>
              <a:rPr lang="en-GB" altLang="en-US" dirty="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a:t>E.g. </a:t>
            </a:r>
            <a:r>
              <a:rPr lang="en-GB" dirty="0"/>
              <a:t>3 × 12 = 36. The answer to the multiplication is 36, so 36 ÷ 3 = 12 and 36 ÷ 12 = 3</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277177603"/>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 xmlns:a16="http://schemas.microsoft.com/office/drawing/2014/main" val="20000"/>
                    </a:ext>
                  </a:extLst>
                </a:gridCol>
                <a:gridCol w="847725">
                  <a:extLst>
                    <a:ext uri="{9D8B030D-6E8A-4147-A177-3AD203B41FA5}">
                      <a16:colId xmlns="" xmlns:a16="http://schemas.microsoft.com/office/drawing/2014/main" val="20001"/>
                    </a:ext>
                  </a:extLst>
                </a:gridCol>
                <a:gridCol w="847725">
                  <a:extLst>
                    <a:ext uri="{9D8B030D-6E8A-4147-A177-3AD203B41FA5}">
                      <a16:colId xmlns="" xmlns:a16="http://schemas.microsoft.com/office/drawing/2014/main" val="20002"/>
                    </a:ext>
                  </a:extLst>
                </a:gridCol>
                <a:gridCol w="847725">
                  <a:extLst>
                    <a:ext uri="{9D8B030D-6E8A-4147-A177-3AD203B41FA5}">
                      <a16:colId xmlns="" xmlns:a16="http://schemas.microsoft.com/office/drawing/2014/main" val="20003"/>
                    </a:ext>
                  </a:extLst>
                </a:gridCol>
              </a:tblGrid>
              <a:tr h="2506219">
                <a:tc>
                  <a:txBody>
                    <a:bodyPr/>
                    <a:lstStyle/>
                    <a:p>
                      <a:pPr algn="ctr">
                        <a:lnSpc>
                          <a:spcPct val="115000"/>
                        </a:lnSpc>
                        <a:spcAft>
                          <a:spcPts val="0"/>
                        </a:spcAft>
                      </a:pPr>
                      <a:r>
                        <a:rPr lang="en-GB" sz="1100" dirty="0">
                          <a:effectLst/>
                        </a:rPr>
                        <a:t>3 × 1 = 3</a:t>
                      </a:r>
                    </a:p>
                    <a:p>
                      <a:pPr algn="ctr">
                        <a:lnSpc>
                          <a:spcPct val="115000"/>
                        </a:lnSpc>
                        <a:spcAft>
                          <a:spcPts val="0"/>
                        </a:spcAft>
                      </a:pPr>
                      <a:r>
                        <a:rPr lang="en-GB" sz="1100" dirty="0">
                          <a:effectLst/>
                        </a:rPr>
                        <a:t>3 × 2 = 6</a:t>
                      </a:r>
                    </a:p>
                    <a:p>
                      <a:pPr algn="ctr">
                        <a:lnSpc>
                          <a:spcPct val="115000"/>
                        </a:lnSpc>
                        <a:spcAft>
                          <a:spcPts val="0"/>
                        </a:spcAft>
                      </a:pPr>
                      <a:r>
                        <a:rPr lang="en-GB" sz="1100" dirty="0">
                          <a:effectLst/>
                        </a:rPr>
                        <a:t>3 × 3 = 9</a:t>
                      </a:r>
                    </a:p>
                    <a:p>
                      <a:pPr algn="ctr">
                        <a:lnSpc>
                          <a:spcPct val="115000"/>
                        </a:lnSpc>
                        <a:spcAft>
                          <a:spcPts val="0"/>
                        </a:spcAft>
                      </a:pPr>
                      <a:r>
                        <a:rPr lang="en-GB" sz="1100" dirty="0">
                          <a:effectLst/>
                        </a:rPr>
                        <a:t>3 × 4 = 12</a:t>
                      </a:r>
                    </a:p>
                    <a:p>
                      <a:pPr algn="ctr">
                        <a:lnSpc>
                          <a:spcPct val="115000"/>
                        </a:lnSpc>
                        <a:spcAft>
                          <a:spcPts val="0"/>
                        </a:spcAft>
                      </a:pPr>
                      <a:r>
                        <a:rPr lang="en-GB" sz="1100" dirty="0">
                          <a:effectLst/>
                        </a:rPr>
                        <a:t>3 × 5 = 15</a:t>
                      </a:r>
                    </a:p>
                    <a:p>
                      <a:pPr algn="ctr">
                        <a:lnSpc>
                          <a:spcPct val="115000"/>
                        </a:lnSpc>
                        <a:spcAft>
                          <a:spcPts val="0"/>
                        </a:spcAft>
                      </a:pPr>
                      <a:r>
                        <a:rPr lang="en-GB" sz="1100" dirty="0">
                          <a:effectLst/>
                        </a:rPr>
                        <a:t>3</a:t>
                      </a:r>
                      <a:r>
                        <a:rPr lang="en-GB" sz="1100" baseline="0" dirty="0">
                          <a:effectLst/>
                        </a:rPr>
                        <a:t> </a:t>
                      </a:r>
                      <a:r>
                        <a:rPr lang="en-GB" sz="1100" dirty="0">
                          <a:effectLst/>
                        </a:rPr>
                        <a:t>× 6 = 18</a:t>
                      </a:r>
                    </a:p>
                    <a:p>
                      <a:pPr algn="ctr">
                        <a:lnSpc>
                          <a:spcPct val="115000"/>
                        </a:lnSpc>
                        <a:spcAft>
                          <a:spcPts val="0"/>
                        </a:spcAft>
                      </a:pPr>
                      <a:r>
                        <a:rPr lang="en-GB" sz="1100" dirty="0">
                          <a:effectLst/>
                        </a:rPr>
                        <a:t>3 × 7 = 21</a:t>
                      </a:r>
                    </a:p>
                    <a:p>
                      <a:pPr algn="ctr">
                        <a:lnSpc>
                          <a:spcPct val="115000"/>
                        </a:lnSpc>
                        <a:spcAft>
                          <a:spcPts val="0"/>
                        </a:spcAft>
                      </a:pPr>
                      <a:r>
                        <a:rPr lang="en-GB" sz="1100" dirty="0">
                          <a:effectLst/>
                        </a:rPr>
                        <a:t>3 × 8 = 24</a:t>
                      </a:r>
                    </a:p>
                    <a:p>
                      <a:pPr algn="ctr">
                        <a:lnSpc>
                          <a:spcPct val="115000"/>
                        </a:lnSpc>
                        <a:spcAft>
                          <a:spcPts val="0"/>
                        </a:spcAft>
                      </a:pPr>
                      <a:r>
                        <a:rPr lang="en-GB" sz="1100" dirty="0">
                          <a:effectLst/>
                        </a:rPr>
                        <a:t>3 × 9 = 27</a:t>
                      </a:r>
                    </a:p>
                    <a:p>
                      <a:pPr algn="ctr">
                        <a:lnSpc>
                          <a:spcPct val="115000"/>
                        </a:lnSpc>
                        <a:spcAft>
                          <a:spcPts val="0"/>
                        </a:spcAft>
                      </a:pPr>
                      <a:r>
                        <a:rPr lang="en-GB" sz="1100" dirty="0">
                          <a:effectLst/>
                        </a:rPr>
                        <a:t>3 × 10 = 30</a:t>
                      </a:r>
                    </a:p>
                    <a:p>
                      <a:pPr algn="ctr">
                        <a:lnSpc>
                          <a:spcPct val="115000"/>
                        </a:lnSpc>
                        <a:spcAft>
                          <a:spcPts val="0"/>
                        </a:spcAft>
                      </a:pPr>
                      <a:r>
                        <a:rPr lang="en-GB" sz="1100" dirty="0">
                          <a:effectLst/>
                        </a:rPr>
                        <a:t>3 × 11 = 33</a:t>
                      </a:r>
                    </a:p>
                    <a:p>
                      <a:pPr algn="ctr">
                        <a:lnSpc>
                          <a:spcPct val="115000"/>
                        </a:lnSpc>
                        <a:spcAft>
                          <a:spcPts val="0"/>
                        </a:spcAft>
                      </a:pPr>
                      <a:r>
                        <a:rPr lang="en-GB" sz="1100" dirty="0">
                          <a:effectLst/>
                        </a:rPr>
                        <a:t>3 × 12 = 36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1 × 3 = 3</a:t>
                      </a:r>
                    </a:p>
                    <a:p>
                      <a:pPr algn="ctr">
                        <a:lnSpc>
                          <a:spcPct val="115000"/>
                        </a:lnSpc>
                        <a:spcAft>
                          <a:spcPts val="0"/>
                        </a:spcAft>
                      </a:pPr>
                      <a:r>
                        <a:rPr lang="en-GB" sz="1100" dirty="0">
                          <a:effectLst/>
                        </a:rPr>
                        <a:t>2 × 3 = 6</a:t>
                      </a:r>
                    </a:p>
                    <a:p>
                      <a:pPr algn="ctr">
                        <a:lnSpc>
                          <a:spcPct val="115000"/>
                        </a:lnSpc>
                        <a:spcAft>
                          <a:spcPts val="0"/>
                        </a:spcAft>
                      </a:pPr>
                      <a:r>
                        <a:rPr lang="en-GB" sz="1100" dirty="0">
                          <a:effectLst/>
                        </a:rPr>
                        <a:t>3 × 3 = 9</a:t>
                      </a:r>
                    </a:p>
                    <a:p>
                      <a:pPr algn="ctr">
                        <a:lnSpc>
                          <a:spcPct val="115000"/>
                        </a:lnSpc>
                        <a:spcAft>
                          <a:spcPts val="0"/>
                        </a:spcAft>
                      </a:pPr>
                      <a:r>
                        <a:rPr lang="en-GB" sz="1100" dirty="0">
                          <a:effectLst/>
                        </a:rPr>
                        <a:t>4 × 3</a:t>
                      </a:r>
                      <a:r>
                        <a:rPr lang="en-GB" sz="1100" baseline="0" dirty="0">
                          <a:effectLst/>
                        </a:rPr>
                        <a:t> </a:t>
                      </a:r>
                      <a:r>
                        <a:rPr lang="en-GB" sz="1100" dirty="0">
                          <a:effectLst/>
                        </a:rPr>
                        <a:t>= 12</a:t>
                      </a:r>
                    </a:p>
                    <a:p>
                      <a:pPr algn="ctr">
                        <a:lnSpc>
                          <a:spcPct val="115000"/>
                        </a:lnSpc>
                        <a:spcAft>
                          <a:spcPts val="0"/>
                        </a:spcAft>
                      </a:pPr>
                      <a:r>
                        <a:rPr lang="en-GB" sz="1100" dirty="0">
                          <a:effectLst/>
                        </a:rPr>
                        <a:t>5 × 3 = 15</a:t>
                      </a:r>
                    </a:p>
                    <a:p>
                      <a:pPr algn="ctr">
                        <a:lnSpc>
                          <a:spcPct val="115000"/>
                        </a:lnSpc>
                        <a:spcAft>
                          <a:spcPts val="0"/>
                        </a:spcAft>
                      </a:pPr>
                      <a:r>
                        <a:rPr lang="en-GB" sz="1100" baseline="0" dirty="0">
                          <a:effectLst/>
                        </a:rPr>
                        <a:t>6 </a:t>
                      </a:r>
                      <a:r>
                        <a:rPr lang="en-GB" sz="1100" dirty="0">
                          <a:effectLst/>
                        </a:rPr>
                        <a:t>× 3</a:t>
                      </a:r>
                      <a:r>
                        <a:rPr lang="en-GB" sz="1100" baseline="0" dirty="0">
                          <a:effectLst/>
                        </a:rPr>
                        <a:t> </a:t>
                      </a:r>
                      <a:r>
                        <a:rPr lang="en-GB" sz="1100" dirty="0">
                          <a:effectLst/>
                        </a:rPr>
                        <a:t>= 18</a:t>
                      </a:r>
                    </a:p>
                    <a:p>
                      <a:pPr algn="ctr">
                        <a:lnSpc>
                          <a:spcPct val="115000"/>
                        </a:lnSpc>
                        <a:spcAft>
                          <a:spcPts val="0"/>
                        </a:spcAft>
                      </a:pPr>
                      <a:r>
                        <a:rPr lang="en-GB" sz="1100" dirty="0">
                          <a:effectLst/>
                        </a:rPr>
                        <a:t>7 × 3 = 21</a:t>
                      </a:r>
                    </a:p>
                    <a:p>
                      <a:pPr algn="ctr">
                        <a:lnSpc>
                          <a:spcPct val="115000"/>
                        </a:lnSpc>
                        <a:spcAft>
                          <a:spcPts val="0"/>
                        </a:spcAft>
                      </a:pPr>
                      <a:r>
                        <a:rPr lang="en-GB" sz="1100" dirty="0">
                          <a:effectLst/>
                        </a:rPr>
                        <a:t>8 × 3 = 24</a:t>
                      </a:r>
                    </a:p>
                    <a:p>
                      <a:pPr algn="ctr">
                        <a:lnSpc>
                          <a:spcPct val="115000"/>
                        </a:lnSpc>
                        <a:spcAft>
                          <a:spcPts val="0"/>
                        </a:spcAft>
                      </a:pPr>
                      <a:r>
                        <a:rPr lang="en-GB" sz="1100" dirty="0">
                          <a:effectLst/>
                        </a:rPr>
                        <a:t>9 × 3 = 27</a:t>
                      </a:r>
                    </a:p>
                    <a:p>
                      <a:pPr algn="ctr">
                        <a:lnSpc>
                          <a:spcPct val="115000"/>
                        </a:lnSpc>
                        <a:spcAft>
                          <a:spcPts val="0"/>
                        </a:spcAft>
                      </a:pPr>
                      <a:r>
                        <a:rPr lang="en-GB" sz="1100" dirty="0">
                          <a:effectLst/>
                        </a:rPr>
                        <a:t>10 × 3 = 30</a:t>
                      </a:r>
                    </a:p>
                    <a:p>
                      <a:pPr algn="ctr">
                        <a:lnSpc>
                          <a:spcPct val="115000"/>
                        </a:lnSpc>
                        <a:spcAft>
                          <a:spcPts val="0"/>
                        </a:spcAft>
                      </a:pPr>
                      <a:r>
                        <a:rPr lang="en-GB" sz="1100" dirty="0">
                          <a:effectLst/>
                        </a:rPr>
                        <a:t>11 × 3 = 33</a:t>
                      </a:r>
                    </a:p>
                    <a:p>
                      <a:pPr algn="ctr">
                        <a:lnSpc>
                          <a:spcPct val="115000"/>
                        </a:lnSpc>
                        <a:spcAft>
                          <a:spcPts val="0"/>
                        </a:spcAft>
                      </a:pPr>
                      <a:r>
                        <a:rPr lang="en-GB" sz="1100" dirty="0">
                          <a:effectLst/>
                        </a:rPr>
                        <a:t>12 × 3 = 36</a:t>
                      </a:r>
                      <a:endParaRPr lang="en-GB" sz="1100" dirty="0">
                        <a:effectLst/>
                        <a:latin typeface="Calibri"/>
                        <a:ea typeface="Calibri"/>
                        <a:cs typeface="Times New Roman"/>
                      </a:endParaRP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3 ÷ 3 = 1</a:t>
                      </a:r>
                    </a:p>
                    <a:p>
                      <a:pPr algn="ctr">
                        <a:lnSpc>
                          <a:spcPct val="115000"/>
                        </a:lnSpc>
                        <a:spcAft>
                          <a:spcPts val="0"/>
                        </a:spcAft>
                      </a:pPr>
                      <a:r>
                        <a:rPr lang="en-GB" sz="1100" dirty="0">
                          <a:effectLst/>
                        </a:rPr>
                        <a:t>6 ÷ 3</a:t>
                      </a:r>
                      <a:r>
                        <a:rPr lang="en-GB" sz="1100" baseline="0" dirty="0">
                          <a:effectLst/>
                        </a:rPr>
                        <a:t> </a:t>
                      </a:r>
                      <a:r>
                        <a:rPr lang="en-GB" sz="1100" dirty="0">
                          <a:effectLst/>
                        </a:rPr>
                        <a:t>= 2</a:t>
                      </a:r>
                    </a:p>
                    <a:p>
                      <a:pPr algn="ctr">
                        <a:lnSpc>
                          <a:spcPct val="115000"/>
                        </a:lnSpc>
                        <a:spcAft>
                          <a:spcPts val="0"/>
                        </a:spcAft>
                      </a:pPr>
                      <a:r>
                        <a:rPr lang="en-GB" sz="1100" dirty="0">
                          <a:effectLst/>
                        </a:rPr>
                        <a:t>9 ÷ 3 = 3</a:t>
                      </a:r>
                    </a:p>
                    <a:p>
                      <a:pPr algn="ctr">
                        <a:lnSpc>
                          <a:spcPct val="115000"/>
                        </a:lnSpc>
                        <a:spcAft>
                          <a:spcPts val="0"/>
                        </a:spcAft>
                      </a:pPr>
                      <a:r>
                        <a:rPr lang="en-GB" sz="1100" dirty="0">
                          <a:effectLst/>
                        </a:rPr>
                        <a:t>12 ÷ 3</a:t>
                      </a:r>
                      <a:r>
                        <a:rPr lang="en-GB" sz="1100" baseline="0" dirty="0">
                          <a:effectLst/>
                        </a:rPr>
                        <a:t> </a:t>
                      </a:r>
                      <a:r>
                        <a:rPr lang="en-GB" sz="1100" dirty="0">
                          <a:effectLst/>
                        </a:rPr>
                        <a:t>= 4</a:t>
                      </a:r>
                    </a:p>
                    <a:p>
                      <a:pPr algn="ctr">
                        <a:lnSpc>
                          <a:spcPct val="115000"/>
                        </a:lnSpc>
                        <a:spcAft>
                          <a:spcPts val="0"/>
                        </a:spcAft>
                      </a:pPr>
                      <a:r>
                        <a:rPr lang="en-GB" sz="1100" dirty="0">
                          <a:effectLst/>
                        </a:rPr>
                        <a:t>15</a:t>
                      </a:r>
                      <a:r>
                        <a:rPr lang="en-GB" sz="1100" baseline="0" dirty="0">
                          <a:effectLst/>
                        </a:rPr>
                        <a:t> </a:t>
                      </a:r>
                      <a:r>
                        <a:rPr lang="en-GB" sz="1100" dirty="0">
                          <a:effectLst/>
                        </a:rPr>
                        <a:t>÷ 3 = 5</a:t>
                      </a:r>
                    </a:p>
                    <a:p>
                      <a:pPr algn="ctr">
                        <a:lnSpc>
                          <a:spcPct val="115000"/>
                        </a:lnSpc>
                        <a:spcAft>
                          <a:spcPts val="0"/>
                        </a:spcAft>
                      </a:pPr>
                      <a:r>
                        <a:rPr lang="en-GB" sz="1100" dirty="0">
                          <a:effectLst/>
                        </a:rPr>
                        <a:t>18 ÷ 3</a:t>
                      </a:r>
                      <a:r>
                        <a:rPr lang="en-GB" sz="1100" baseline="0" dirty="0">
                          <a:effectLst/>
                        </a:rPr>
                        <a:t> </a:t>
                      </a:r>
                      <a:r>
                        <a:rPr lang="en-GB" sz="1100" dirty="0">
                          <a:effectLst/>
                        </a:rPr>
                        <a:t>= 6</a:t>
                      </a:r>
                    </a:p>
                    <a:p>
                      <a:pPr algn="ctr">
                        <a:lnSpc>
                          <a:spcPct val="115000"/>
                        </a:lnSpc>
                        <a:spcAft>
                          <a:spcPts val="0"/>
                        </a:spcAft>
                      </a:pPr>
                      <a:r>
                        <a:rPr lang="en-GB" sz="1100" dirty="0">
                          <a:effectLst/>
                        </a:rPr>
                        <a:t>21 ÷ 3 = 7</a:t>
                      </a:r>
                    </a:p>
                    <a:p>
                      <a:pPr algn="ctr">
                        <a:lnSpc>
                          <a:spcPct val="115000"/>
                        </a:lnSpc>
                        <a:spcAft>
                          <a:spcPts val="0"/>
                        </a:spcAft>
                      </a:pPr>
                      <a:r>
                        <a:rPr lang="en-GB" sz="1100" dirty="0">
                          <a:effectLst/>
                        </a:rPr>
                        <a:t>24 ÷ 3</a:t>
                      </a:r>
                      <a:r>
                        <a:rPr lang="en-GB" sz="1100" baseline="0" dirty="0">
                          <a:effectLst/>
                        </a:rPr>
                        <a:t> </a:t>
                      </a:r>
                      <a:r>
                        <a:rPr lang="en-GB" sz="1100" dirty="0">
                          <a:effectLst/>
                        </a:rPr>
                        <a:t>= 8</a:t>
                      </a:r>
                    </a:p>
                    <a:p>
                      <a:pPr algn="ctr">
                        <a:lnSpc>
                          <a:spcPct val="115000"/>
                        </a:lnSpc>
                        <a:spcAft>
                          <a:spcPts val="0"/>
                        </a:spcAft>
                      </a:pPr>
                      <a:r>
                        <a:rPr lang="en-GB" sz="1100" dirty="0">
                          <a:effectLst/>
                        </a:rPr>
                        <a:t>27 ÷ 3 = 9</a:t>
                      </a:r>
                    </a:p>
                    <a:p>
                      <a:pPr algn="ctr">
                        <a:lnSpc>
                          <a:spcPct val="115000"/>
                        </a:lnSpc>
                        <a:spcAft>
                          <a:spcPts val="0"/>
                        </a:spcAft>
                      </a:pPr>
                      <a:r>
                        <a:rPr lang="en-GB" sz="1100" dirty="0">
                          <a:effectLst/>
                        </a:rPr>
                        <a:t>30 ÷ 3</a:t>
                      </a:r>
                      <a:r>
                        <a:rPr lang="en-GB" sz="1100" baseline="0" dirty="0">
                          <a:effectLst/>
                        </a:rPr>
                        <a:t> </a:t>
                      </a:r>
                      <a:r>
                        <a:rPr lang="en-GB" sz="1100" dirty="0">
                          <a:effectLst/>
                        </a:rPr>
                        <a:t>= 10</a:t>
                      </a:r>
                    </a:p>
                    <a:p>
                      <a:pPr algn="ctr">
                        <a:lnSpc>
                          <a:spcPct val="115000"/>
                        </a:lnSpc>
                        <a:spcAft>
                          <a:spcPts val="0"/>
                        </a:spcAft>
                      </a:pPr>
                      <a:r>
                        <a:rPr lang="en-GB" sz="1100" dirty="0">
                          <a:effectLst/>
                        </a:rPr>
                        <a:t>33 ÷ 3 = 11</a:t>
                      </a:r>
                    </a:p>
                    <a:p>
                      <a:pPr algn="ctr">
                        <a:lnSpc>
                          <a:spcPct val="115000"/>
                        </a:lnSpc>
                        <a:spcAft>
                          <a:spcPts val="0"/>
                        </a:spcAft>
                      </a:pPr>
                      <a:r>
                        <a:rPr lang="en-GB" sz="1100" dirty="0">
                          <a:effectLst/>
                        </a:rPr>
                        <a:t>36 ÷ 3</a:t>
                      </a:r>
                      <a:r>
                        <a:rPr lang="en-GB" sz="1100" baseline="0" dirty="0">
                          <a:effectLst/>
                        </a:rPr>
                        <a:t> </a:t>
                      </a:r>
                      <a:r>
                        <a:rPr lang="en-GB" sz="1100" dirty="0">
                          <a:effectLst/>
                        </a:rPr>
                        <a:t>= 12</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3 ÷ 1 = 3</a:t>
                      </a:r>
                    </a:p>
                    <a:p>
                      <a:pPr algn="ctr">
                        <a:lnSpc>
                          <a:spcPct val="115000"/>
                        </a:lnSpc>
                        <a:spcAft>
                          <a:spcPts val="0"/>
                        </a:spcAft>
                      </a:pPr>
                      <a:r>
                        <a:rPr lang="en-GB" sz="1100" dirty="0">
                          <a:effectLst/>
                        </a:rPr>
                        <a:t>6 ÷ 2</a:t>
                      </a:r>
                      <a:r>
                        <a:rPr lang="en-GB" sz="1100" baseline="0" dirty="0">
                          <a:effectLst/>
                        </a:rPr>
                        <a:t> </a:t>
                      </a:r>
                      <a:r>
                        <a:rPr lang="en-GB" sz="1100" dirty="0">
                          <a:effectLst/>
                        </a:rPr>
                        <a:t>= 3</a:t>
                      </a:r>
                    </a:p>
                    <a:p>
                      <a:pPr algn="ctr">
                        <a:lnSpc>
                          <a:spcPct val="115000"/>
                        </a:lnSpc>
                        <a:spcAft>
                          <a:spcPts val="0"/>
                        </a:spcAft>
                      </a:pPr>
                      <a:r>
                        <a:rPr lang="en-GB" sz="1100" dirty="0">
                          <a:effectLst/>
                        </a:rPr>
                        <a:t>9 ÷ 3 = 3</a:t>
                      </a:r>
                    </a:p>
                    <a:p>
                      <a:pPr algn="ctr">
                        <a:lnSpc>
                          <a:spcPct val="115000"/>
                        </a:lnSpc>
                        <a:spcAft>
                          <a:spcPts val="0"/>
                        </a:spcAft>
                      </a:pPr>
                      <a:r>
                        <a:rPr lang="en-GB" sz="1100" dirty="0">
                          <a:effectLst/>
                        </a:rPr>
                        <a:t>12 ÷ 4</a:t>
                      </a:r>
                      <a:r>
                        <a:rPr lang="en-GB" sz="1100" baseline="0" dirty="0">
                          <a:effectLst/>
                        </a:rPr>
                        <a:t> </a:t>
                      </a:r>
                      <a:r>
                        <a:rPr lang="en-GB" sz="1100" dirty="0">
                          <a:effectLst/>
                        </a:rPr>
                        <a:t>= 3</a:t>
                      </a:r>
                    </a:p>
                    <a:p>
                      <a:pPr algn="ctr">
                        <a:lnSpc>
                          <a:spcPct val="115000"/>
                        </a:lnSpc>
                        <a:spcAft>
                          <a:spcPts val="0"/>
                        </a:spcAft>
                      </a:pPr>
                      <a:r>
                        <a:rPr lang="en-GB" sz="1100" dirty="0">
                          <a:effectLst/>
                        </a:rPr>
                        <a:t>15</a:t>
                      </a:r>
                      <a:r>
                        <a:rPr lang="en-GB" sz="1100" baseline="0" dirty="0">
                          <a:effectLst/>
                        </a:rPr>
                        <a:t> </a:t>
                      </a:r>
                      <a:r>
                        <a:rPr lang="en-GB" sz="1100" dirty="0">
                          <a:effectLst/>
                        </a:rPr>
                        <a:t>÷ 5 = 3</a:t>
                      </a:r>
                    </a:p>
                    <a:p>
                      <a:pPr algn="ctr">
                        <a:lnSpc>
                          <a:spcPct val="115000"/>
                        </a:lnSpc>
                        <a:spcAft>
                          <a:spcPts val="0"/>
                        </a:spcAft>
                      </a:pPr>
                      <a:r>
                        <a:rPr lang="en-GB" sz="1100" dirty="0">
                          <a:effectLst/>
                        </a:rPr>
                        <a:t>18 ÷ 6</a:t>
                      </a:r>
                      <a:r>
                        <a:rPr lang="en-GB" sz="1100" baseline="0" dirty="0">
                          <a:effectLst/>
                        </a:rPr>
                        <a:t> </a:t>
                      </a:r>
                      <a:r>
                        <a:rPr lang="en-GB" sz="1100" dirty="0">
                          <a:effectLst/>
                        </a:rPr>
                        <a:t>= 3</a:t>
                      </a:r>
                    </a:p>
                    <a:p>
                      <a:pPr algn="ctr">
                        <a:lnSpc>
                          <a:spcPct val="115000"/>
                        </a:lnSpc>
                        <a:spcAft>
                          <a:spcPts val="0"/>
                        </a:spcAft>
                      </a:pPr>
                      <a:r>
                        <a:rPr lang="en-GB" sz="1100" dirty="0">
                          <a:effectLst/>
                        </a:rPr>
                        <a:t>21 ÷ 7 = 3</a:t>
                      </a:r>
                    </a:p>
                    <a:p>
                      <a:pPr algn="ctr">
                        <a:lnSpc>
                          <a:spcPct val="115000"/>
                        </a:lnSpc>
                        <a:spcAft>
                          <a:spcPts val="0"/>
                        </a:spcAft>
                      </a:pPr>
                      <a:r>
                        <a:rPr lang="en-GB" sz="1100" dirty="0">
                          <a:effectLst/>
                        </a:rPr>
                        <a:t>24 ÷ 8</a:t>
                      </a:r>
                      <a:r>
                        <a:rPr lang="en-GB" sz="1100" baseline="0" dirty="0">
                          <a:effectLst/>
                        </a:rPr>
                        <a:t> </a:t>
                      </a:r>
                      <a:r>
                        <a:rPr lang="en-GB" sz="1100" dirty="0">
                          <a:effectLst/>
                        </a:rPr>
                        <a:t>= 3</a:t>
                      </a:r>
                    </a:p>
                    <a:p>
                      <a:pPr algn="ctr">
                        <a:lnSpc>
                          <a:spcPct val="115000"/>
                        </a:lnSpc>
                        <a:spcAft>
                          <a:spcPts val="0"/>
                        </a:spcAft>
                      </a:pPr>
                      <a:r>
                        <a:rPr lang="en-GB" sz="1100" dirty="0">
                          <a:effectLst/>
                        </a:rPr>
                        <a:t>27 ÷ 9 = 3</a:t>
                      </a:r>
                    </a:p>
                    <a:p>
                      <a:pPr algn="ctr">
                        <a:lnSpc>
                          <a:spcPct val="115000"/>
                        </a:lnSpc>
                        <a:spcAft>
                          <a:spcPts val="0"/>
                        </a:spcAft>
                      </a:pPr>
                      <a:r>
                        <a:rPr lang="en-GB" sz="1100" dirty="0">
                          <a:effectLst/>
                        </a:rPr>
                        <a:t>30 ÷ </a:t>
                      </a:r>
                      <a:r>
                        <a:rPr lang="en-GB" sz="1100" baseline="0" dirty="0">
                          <a:effectLst/>
                        </a:rPr>
                        <a:t>10 </a:t>
                      </a:r>
                      <a:r>
                        <a:rPr lang="en-GB" sz="1100" dirty="0">
                          <a:effectLst/>
                        </a:rPr>
                        <a:t>= 3</a:t>
                      </a:r>
                    </a:p>
                    <a:p>
                      <a:pPr algn="ctr">
                        <a:lnSpc>
                          <a:spcPct val="115000"/>
                        </a:lnSpc>
                        <a:spcAft>
                          <a:spcPts val="0"/>
                        </a:spcAft>
                      </a:pPr>
                      <a:r>
                        <a:rPr lang="en-GB" sz="1100" dirty="0">
                          <a:effectLst/>
                        </a:rPr>
                        <a:t>33 ÷ 11 = 3</a:t>
                      </a:r>
                    </a:p>
                    <a:p>
                      <a:pPr algn="ctr">
                        <a:lnSpc>
                          <a:spcPct val="115000"/>
                        </a:lnSpc>
                        <a:spcAft>
                          <a:spcPts val="0"/>
                        </a:spcAft>
                      </a:pPr>
                      <a:r>
                        <a:rPr lang="en-GB" sz="1100" dirty="0">
                          <a:effectLst/>
                        </a:rPr>
                        <a:t>36 ÷ 12</a:t>
                      </a:r>
                      <a:r>
                        <a:rPr lang="en-GB" sz="1100" baseline="0" dirty="0">
                          <a:effectLst/>
                        </a:rPr>
                        <a:t> </a:t>
                      </a:r>
                      <a:r>
                        <a:rPr lang="en-GB" sz="1100" dirty="0">
                          <a:effectLst/>
                        </a:rPr>
                        <a:t>= 3</a:t>
                      </a:r>
                    </a:p>
                    <a:p>
                      <a:pPr algn="ctr">
                        <a:lnSpc>
                          <a:spcPct val="115000"/>
                        </a:lnSpc>
                        <a:spcAft>
                          <a:spcPts val="0"/>
                        </a:spcAft>
                      </a:pPr>
                      <a:endParaRPr lang="en-GB" sz="1100" dirty="0">
                        <a:effectLst/>
                      </a:endParaRPr>
                    </a:p>
                  </a:txBody>
                  <a:tcPr marL="68580" marR="68580" marT="0" marB="0"/>
                </a:tc>
                <a:extLst>
                  <a:ext uri="{0D108BD9-81ED-4DB2-BD59-A6C34878D82A}">
                    <a16:rowId xmlns=""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a:t>Key Vocabulary</a:t>
            </a:r>
          </a:p>
          <a:p>
            <a:pPr algn="l"/>
            <a:r>
              <a:rPr lang="en-GB" b="0" u="none" dirty="0"/>
              <a:t>What is 3 </a:t>
            </a:r>
            <a:r>
              <a:rPr lang="en-GB" u="none" dirty="0"/>
              <a:t>multiplied by </a:t>
            </a:r>
            <a:r>
              <a:rPr lang="en-GB" b="0" u="none" dirty="0"/>
              <a:t>8?</a:t>
            </a:r>
          </a:p>
          <a:p>
            <a:pPr algn="l"/>
            <a:r>
              <a:rPr lang="en-GB" b="0" u="none" dirty="0"/>
              <a:t>What is 8</a:t>
            </a:r>
            <a:r>
              <a:rPr lang="en-GB" u="none" dirty="0"/>
              <a:t> times </a:t>
            </a:r>
            <a:r>
              <a:rPr lang="en-GB" b="0" u="none" dirty="0"/>
              <a:t>3?</a:t>
            </a:r>
          </a:p>
          <a:p>
            <a:pPr algn="l"/>
            <a:r>
              <a:rPr lang="en-GB" b="0" u="none" dirty="0"/>
              <a:t>What is 24 </a:t>
            </a:r>
            <a:r>
              <a:rPr lang="en-GB" u="none" dirty="0"/>
              <a:t>divided by </a:t>
            </a:r>
            <a:r>
              <a:rPr lang="en-GB" b="0" u="none" dirty="0"/>
              <a:t>3?</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 × ⃝ = 18 or ⃝ ÷ 3 = 11.</a:t>
            </a:r>
          </a:p>
          <a:p>
            <a:endParaRPr lang="en-GB" dirty="0"/>
          </a:p>
        </p:txBody>
      </p:sp>
      <p:pic>
        <p:nvPicPr>
          <p:cNvPr id="5" name="Picture 4"/>
          <p:cNvPicPr>
            <a:picLocks noChangeAspect="1"/>
          </p:cNvPicPr>
          <p:nvPr/>
        </p:nvPicPr>
        <p:blipFill>
          <a:blip r:embed="rId2"/>
          <a:stretch>
            <a:fillRect/>
          </a:stretch>
        </p:blipFill>
        <p:spPr>
          <a:xfrm>
            <a:off x="0" y="180470"/>
            <a:ext cx="1511939" cy="1438781"/>
          </a:xfrm>
          <a:prstGeom prst="rect">
            <a:avLst/>
          </a:prstGeom>
        </p:spPr>
      </p:pic>
    </p:spTree>
    <p:extLst>
      <p:ext uri="{BB962C8B-B14F-4D97-AF65-F5344CB8AC3E}">
        <p14:creationId xmlns:p14="http://schemas.microsoft.com/office/powerpoint/2010/main" val="121983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Spring 1</a:t>
            </a:r>
          </a:p>
        </p:txBody>
      </p:sp>
      <p:sp>
        <p:nvSpPr>
          <p:cNvPr id="3" name="Text Placeholder 2"/>
          <p:cNvSpPr>
            <a:spLocks noGrp="1"/>
          </p:cNvSpPr>
          <p:nvPr>
            <p:ph type="body" sz="quarter" idx="11"/>
          </p:nvPr>
        </p:nvSpPr>
        <p:spPr/>
        <p:txBody>
          <a:bodyPr>
            <a:normAutofit/>
          </a:bodyPr>
          <a:lstStyle/>
          <a:p>
            <a:r>
              <a:rPr lang="en-GB" dirty="0"/>
              <a:t>I can recall facts about durations of time.</a:t>
            </a:r>
          </a:p>
        </p:txBody>
      </p:sp>
      <p:sp>
        <p:nvSpPr>
          <p:cNvPr id="4" name="Text Placeholder 3"/>
          <p:cNvSpPr>
            <a:spLocks noGrp="1"/>
          </p:cNvSpPr>
          <p:nvPr>
            <p:ph type="body" sz="quarter" idx="12"/>
          </p:nvPr>
        </p:nvSpPr>
        <p:spPr>
          <a:xfrm>
            <a:off x="686519" y="5580112"/>
            <a:ext cx="5838825" cy="3168352"/>
          </a:xfrm>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Use rhymes and memory games</a:t>
            </a:r>
            <a:r>
              <a:rPr lang="en-GB" altLang="en-US" dirty="0">
                <a:cs typeface="Arial" pitchFamily="34" charset="0"/>
              </a:rPr>
              <a:t>– The rhyme, </a:t>
            </a:r>
            <a:r>
              <a:rPr lang="en-GB" altLang="en-US" i="1" dirty="0">
                <a:cs typeface="Arial" pitchFamily="34" charset="0"/>
              </a:rPr>
              <a:t>Thirty days hath September</a:t>
            </a:r>
            <a:r>
              <a:rPr lang="en-GB" altLang="en-US" dirty="0">
                <a:cs typeface="Arial" pitchFamily="34" charset="0"/>
              </a:rPr>
              <a:t>, can help children remember which months have 30 days. There are poems describing the months of the year in order.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t>Use calendars</a:t>
            </a:r>
            <a:r>
              <a:rPr lang="en-GB" altLang="en-US" dirty="0"/>
              <a:t> – If you have a calendar for the new year, your child could be responsible for recording the birthdays of friends and family members in it. Your child could even make their own calendar.</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t>How long is a minute?</a:t>
            </a:r>
            <a:r>
              <a:rPr lang="en-GB" altLang="en-US" dirty="0"/>
              <a:t> – Ask your child to sit with their  eyes closed for exactly one minute while you time them. Can they guess the length of a minute? Carry out different activities for one minute. How many times can they jump in sixty seconds?</a:t>
            </a:r>
            <a:endParaRPr lang="en-GB" altLang="en-US" u="sng" dirty="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836809066"/>
              </p:ext>
            </p:extLst>
          </p:nvPr>
        </p:nvGraphicFramePr>
        <p:xfrm>
          <a:off x="3645024" y="2771800"/>
          <a:ext cx="2880317" cy="1645920"/>
        </p:xfrm>
        <a:graphic>
          <a:graphicData uri="http://schemas.openxmlformats.org/drawingml/2006/table">
            <a:tbl>
              <a:tblPr firstRow="1" bandRow="1">
                <a:tableStyleId>{5C22544A-7EE6-4342-B048-85BDC9FD1C3A}</a:tableStyleId>
              </a:tblPr>
              <a:tblGrid>
                <a:gridCol w="814003">
                  <a:extLst>
                    <a:ext uri="{9D8B030D-6E8A-4147-A177-3AD203B41FA5}">
                      <a16:colId xmlns="" xmlns:a16="http://schemas.microsoft.com/office/drawing/2014/main" val="20000"/>
                    </a:ext>
                  </a:extLst>
                </a:gridCol>
                <a:gridCol w="688770">
                  <a:extLst>
                    <a:ext uri="{9D8B030D-6E8A-4147-A177-3AD203B41FA5}">
                      <a16:colId xmlns="" xmlns:a16="http://schemas.microsoft.com/office/drawing/2014/main" val="20001"/>
                    </a:ext>
                  </a:extLst>
                </a:gridCol>
                <a:gridCol w="939236">
                  <a:extLst>
                    <a:ext uri="{9D8B030D-6E8A-4147-A177-3AD203B41FA5}">
                      <a16:colId xmlns="" xmlns:a16="http://schemas.microsoft.com/office/drawing/2014/main" val="20002"/>
                    </a:ext>
                  </a:extLst>
                </a:gridCol>
                <a:gridCol w="438308">
                  <a:extLst>
                    <a:ext uri="{9D8B030D-6E8A-4147-A177-3AD203B41FA5}">
                      <a16:colId xmlns="" xmlns:a16="http://schemas.microsoft.com/office/drawing/2014/main" val="20003"/>
                    </a:ext>
                  </a:extLst>
                </a:gridCol>
              </a:tblGrid>
              <a:tr h="0">
                <a:tc gridSpan="4">
                  <a:txBody>
                    <a:bodyPr/>
                    <a:lstStyle/>
                    <a:p>
                      <a:pPr algn="ctr"/>
                      <a:r>
                        <a:rPr lang="en-GB" sz="1200" b="0" u="sng" dirty="0">
                          <a:solidFill>
                            <a:schemeClr val="tx1"/>
                          </a:solidFill>
                          <a:latin typeface="Calibri" panose="020F0502020204030204" pitchFamily="34" charset="0"/>
                        </a:rPr>
                        <a:t>Number</a:t>
                      </a:r>
                      <a:r>
                        <a:rPr lang="en-GB" sz="1200" b="0" u="sng" baseline="0" dirty="0">
                          <a:solidFill>
                            <a:schemeClr val="tx1"/>
                          </a:solidFill>
                          <a:latin typeface="Calibri" panose="020F0502020204030204" pitchFamily="34" charset="0"/>
                        </a:rPr>
                        <a:t> of days in each month</a:t>
                      </a:r>
                      <a:endParaRPr lang="en-GB" sz="1200" b="0" u="sng" dirty="0">
                        <a:solidFill>
                          <a:schemeClr val="tx1"/>
                        </a:solidFill>
                        <a:latin typeface="Calibri" panose="020F0502020204030204" pitchFamily="34" charset="0"/>
                      </a:endParaRPr>
                    </a:p>
                  </a:txBody>
                  <a:tcPr>
                    <a:solidFill>
                      <a:schemeClr val="bg1"/>
                    </a:solidFill>
                  </a:tcPr>
                </a:tc>
                <a:tc hMerge="1">
                  <a:txBody>
                    <a:bodyPr/>
                    <a:lstStyle/>
                    <a:p>
                      <a:endParaRPr lang="en-GB" sz="1200" b="0" dirty="0">
                        <a:solidFill>
                          <a:schemeClr val="tx1"/>
                        </a:solidFill>
                        <a:latin typeface="Calibri" panose="020F0502020204030204" pitchFamily="34" charset="0"/>
                      </a:endParaRPr>
                    </a:p>
                  </a:txBody>
                  <a:tcPr>
                    <a:solidFill>
                      <a:schemeClr val="bg1"/>
                    </a:solidFill>
                  </a:tcPr>
                </a:tc>
                <a:tc hMerge="1">
                  <a:txBody>
                    <a:bodyPr/>
                    <a:lstStyle/>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tc hMerge="1">
                  <a:txBody>
                    <a:bodyPr/>
                    <a:lstStyle/>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 xmlns:a16="http://schemas.microsoft.com/office/drawing/2014/main" val="10000"/>
                  </a:ext>
                </a:extLst>
              </a:tr>
              <a:tr h="1296144">
                <a:tc>
                  <a:txBody>
                    <a:bodyPr/>
                    <a:lstStyle/>
                    <a:p>
                      <a:r>
                        <a:rPr lang="en-GB" sz="1200" b="0" dirty="0">
                          <a:solidFill>
                            <a:schemeClr val="tx1"/>
                          </a:solidFill>
                          <a:latin typeface="Calibri" panose="020F0502020204030204" pitchFamily="34" charset="0"/>
                        </a:rPr>
                        <a:t>January</a:t>
                      </a:r>
                    </a:p>
                    <a:p>
                      <a:r>
                        <a:rPr lang="en-GB" sz="1200" b="0" dirty="0">
                          <a:solidFill>
                            <a:schemeClr val="tx1"/>
                          </a:solidFill>
                          <a:latin typeface="Calibri" panose="020F0502020204030204" pitchFamily="34" charset="0"/>
                        </a:rPr>
                        <a:t>February</a:t>
                      </a:r>
                    </a:p>
                    <a:p>
                      <a:r>
                        <a:rPr lang="en-GB" sz="1200" b="0" dirty="0">
                          <a:solidFill>
                            <a:schemeClr val="tx1"/>
                          </a:solidFill>
                          <a:latin typeface="Calibri" panose="020F0502020204030204" pitchFamily="34" charset="0"/>
                        </a:rPr>
                        <a:t>March</a:t>
                      </a:r>
                    </a:p>
                    <a:p>
                      <a:r>
                        <a:rPr lang="en-GB" sz="1200" b="0" dirty="0">
                          <a:solidFill>
                            <a:schemeClr val="tx1"/>
                          </a:solidFill>
                          <a:latin typeface="Calibri" panose="020F0502020204030204" pitchFamily="34" charset="0"/>
                        </a:rPr>
                        <a:t>April</a:t>
                      </a:r>
                    </a:p>
                    <a:p>
                      <a:r>
                        <a:rPr lang="en-GB" sz="1200" b="0" dirty="0">
                          <a:solidFill>
                            <a:schemeClr val="tx1"/>
                          </a:solidFill>
                          <a:latin typeface="Calibri" panose="020F0502020204030204" pitchFamily="34" charset="0"/>
                        </a:rPr>
                        <a:t>May</a:t>
                      </a:r>
                    </a:p>
                    <a:p>
                      <a:r>
                        <a:rPr lang="en-GB" sz="1200" b="0" dirty="0">
                          <a:solidFill>
                            <a:schemeClr val="tx1"/>
                          </a:solidFill>
                          <a:latin typeface="Calibri" panose="020F0502020204030204" pitchFamily="34" charset="0"/>
                        </a:rPr>
                        <a:t>June</a:t>
                      </a:r>
                    </a:p>
                  </a:txBody>
                  <a:tcPr>
                    <a:solidFill>
                      <a:schemeClr val="bg1"/>
                    </a:solidFill>
                  </a:tcPr>
                </a:tc>
                <a:tc>
                  <a:txBody>
                    <a:bodyPr/>
                    <a:lstStyle/>
                    <a:p>
                      <a:r>
                        <a:rPr lang="en-GB" sz="1200" b="0" dirty="0">
                          <a:solidFill>
                            <a:schemeClr val="tx1"/>
                          </a:solidFill>
                          <a:latin typeface="Calibri" panose="020F0502020204030204" pitchFamily="34" charset="0"/>
                        </a:rPr>
                        <a:t>31</a:t>
                      </a:r>
                    </a:p>
                    <a:p>
                      <a:r>
                        <a:rPr lang="en-GB" sz="1200" b="0" dirty="0">
                          <a:solidFill>
                            <a:schemeClr val="tx1"/>
                          </a:solidFill>
                          <a:latin typeface="Calibri" panose="020F0502020204030204" pitchFamily="34" charset="0"/>
                        </a:rPr>
                        <a:t>28/29</a:t>
                      </a:r>
                    </a:p>
                    <a:p>
                      <a:r>
                        <a:rPr lang="en-GB" sz="1200" b="0" dirty="0">
                          <a:solidFill>
                            <a:schemeClr val="tx1"/>
                          </a:solidFill>
                          <a:latin typeface="Calibri" panose="020F0502020204030204" pitchFamily="34" charset="0"/>
                        </a:rPr>
                        <a:t>31</a:t>
                      </a:r>
                    </a:p>
                    <a:p>
                      <a:r>
                        <a:rPr lang="en-GB" sz="1200" b="0" dirty="0">
                          <a:solidFill>
                            <a:schemeClr val="tx1"/>
                          </a:solidFill>
                          <a:latin typeface="Calibri" panose="020F0502020204030204" pitchFamily="34" charset="0"/>
                        </a:rPr>
                        <a:t>30</a:t>
                      </a:r>
                    </a:p>
                    <a:p>
                      <a:r>
                        <a:rPr lang="en-GB" sz="1200" b="0" dirty="0">
                          <a:solidFill>
                            <a:schemeClr val="tx1"/>
                          </a:solidFill>
                          <a:latin typeface="Calibri" panose="020F0502020204030204" pitchFamily="34" charset="0"/>
                        </a:rPr>
                        <a:t>31</a:t>
                      </a:r>
                    </a:p>
                    <a:p>
                      <a:r>
                        <a:rPr lang="en-GB" sz="1200" b="0" dirty="0">
                          <a:solidFill>
                            <a:schemeClr val="tx1"/>
                          </a:solidFill>
                          <a:latin typeface="Calibri" panose="020F0502020204030204" pitchFamily="34" charset="0"/>
                        </a:rPr>
                        <a:t>30</a:t>
                      </a:r>
                    </a:p>
                  </a:txBody>
                  <a:tcPr>
                    <a:solidFill>
                      <a:schemeClr val="bg1"/>
                    </a:solidFill>
                  </a:tcPr>
                </a:tc>
                <a:tc>
                  <a:txBody>
                    <a:bodyPr/>
                    <a:lstStyle/>
                    <a:p>
                      <a:r>
                        <a:rPr kumimoji="0" lang="en-GB" sz="1200" b="0" kern="1200" dirty="0">
                          <a:solidFill>
                            <a:schemeClr val="tx1"/>
                          </a:solidFill>
                          <a:latin typeface="Calibri" panose="020F0502020204030204" pitchFamily="34" charset="0"/>
                          <a:ea typeface="+mn-ea"/>
                          <a:cs typeface="+mn-cs"/>
                        </a:rPr>
                        <a:t>July</a:t>
                      </a:r>
                    </a:p>
                    <a:p>
                      <a:r>
                        <a:rPr kumimoji="0" lang="en-GB" sz="1200" b="0" kern="1200" dirty="0">
                          <a:solidFill>
                            <a:schemeClr val="tx1"/>
                          </a:solidFill>
                          <a:latin typeface="Calibri" panose="020F0502020204030204" pitchFamily="34" charset="0"/>
                          <a:ea typeface="+mn-ea"/>
                          <a:cs typeface="+mn-cs"/>
                        </a:rPr>
                        <a:t>August</a:t>
                      </a:r>
                    </a:p>
                    <a:p>
                      <a:r>
                        <a:rPr kumimoji="0" lang="en-GB" sz="1200" b="0" kern="1200" dirty="0">
                          <a:solidFill>
                            <a:schemeClr val="tx1"/>
                          </a:solidFill>
                          <a:latin typeface="Calibri" panose="020F0502020204030204" pitchFamily="34" charset="0"/>
                          <a:ea typeface="+mn-ea"/>
                          <a:cs typeface="+mn-cs"/>
                        </a:rPr>
                        <a:t>September</a:t>
                      </a:r>
                    </a:p>
                    <a:p>
                      <a:r>
                        <a:rPr kumimoji="0" lang="en-GB" sz="1200" b="0" kern="1200" dirty="0">
                          <a:solidFill>
                            <a:schemeClr val="tx1"/>
                          </a:solidFill>
                          <a:latin typeface="Calibri" panose="020F0502020204030204" pitchFamily="34" charset="0"/>
                          <a:ea typeface="+mn-ea"/>
                          <a:cs typeface="+mn-cs"/>
                        </a:rPr>
                        <a:t>October</a:t>
                      </a:r>
                    </a:p>
                    <a:p>
                      <a:r>
                        <a:rPr kumimoji="0" lang="en-GB" sz="1200" b="0" kern="1200" dirty="0">
                          <a:solidFill>
                            <a:schemeClr val="tx1"/>
                          </a:solidFill>
                          <a:latin typeface="Calibri" panose="020F0502020204030204" pitchFamily="34" charset="0"/>
                          <a:ea typeface="+mn-ea"/>
                          <a:cs typeface="+mn-cs"/>
                        </a:rPr>
                        <a:t>November</a:t>
                      </a:r>
                    </a:p>
                    <a:p>
                      <a:r>
                        <a:rPr kumimoji="0" lang="en-GB" sz="1200" b="0" kern="1200" dirty="0">
                          <a:solidFill>
                            <a:schemeClr val="tx1"/>
                          </a:solidFill>
                          <a:latin typeface="Calibri" panose="020F0502020204030204" pitchFamily="34" charset="0"/>
                          <a:ea typeface="+mn-ea"/>
                          <a:cs typeface="+mn-cs"/>
                        </a:rPr>
                        <a:t>December</a:t>
                      </a:r>
                    </a:p>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tc>
                  <a:txBody>
                    <a:bodyPr/>
                    <a:lstStyle/>
                    <a:p>
                      <a:r>
                        <a:rPr kumimoji="0" lang="en-GB" sz="1200" b="0" kern="1200" dirty="0">
                          <a:solidFill>
                            <a:schemeClr val="tx1"/>
                          </a:solidFill>
                          <a:latin typeface="Calibri" panose="020F0502020204030204" pitchFamily="34" charset="0"/>
                          <a:ea typeface="+mn-ea"/>
                          <a:cs typeface="+mn-cs"/>
                        </a:rPr>
                        <a:t>31</a:t>
                      </a:r>
                    </a:p>
                    <a:p>
                      <a:r>
                        <a:rPr kumimoji="0" lang="en-GB" sz="1200" b="0" kern="1200" dirty="0">
                          <a:solidFill>
                            <a:schemeClr val="tx1"/>
                          </a:solidFill>
                          <a:latin typeface="Calibri" panose="020F0502020204030204" pitchFamily="34" charset="0"/>
                          <a:ea typeface="+mn-ea"/>
                          <a:cs typeface="+mn-cs"/>
                        </a:rPr>
                        <a:t>31</a:t>
                      </a:r>
                    </a:p>
                    <a:p>
                      <a:r>
                        <a:rPr kumimoji="0" lang="en-GB" sz="1200" b="0" kern="1200" dirty="0">
                          <a:solidFill>
                            <a:schemeClr val="tx1"/>
                          </a:solidFill>
                          <a:latin typeface="Calibri" panose="020F0502020204030204" pitchFamily="34" charset="0"/>
                          <a:ea typeface="+mn-ea"/>
                          <a:cs typeface="+mn-cs"/>
                        </a:rPr>
                        <a:t>30</a:t>
                      </a:r>
                    </a:p>
                    <a:p>
                      <a:r>
                        <a:rPr kumimoji="0" lang="en-GB" sz="1200" b="0" kern="1200" dirty="0">
                          <a:solidFill>
                            <a:schemeClr val="tx1"/>
                          </a:solidFill>
                          <a:latin typeface="Calibri" panose="020F0502020204030204" pitchFamily="34" charset="0"/>
                          <a:ea typeface="+mn-ea"/>
                          <a:cs typeface="+mn-cs"/>
                        </a:rPr>
                        <a:t>31</a:t>
                      </a:r>
                    </a:p>
                    <a:p>
                      <a:r>
                        <a:rPr kumimoji="0" lang="en-GB" sz="1200" b="0" kern="1200" dirty="0">
                          <a:solidFill>
                            <a:schemeClr val="tx1"/>
                          </a:solidFill>
                          <a:latin typeface="Calibri" panose="020F0502020204030204" pitchFamily="34" charset="0"/>
                          <a:ea typeface="+mn-ea"/>
                          <a:cs typeface="+mn-cs"/>
                        </a:rPr>
                        <a:t>30</a:t>
                      </a:r>
                    </a:p>
                    <a:p>
                      <a:r>
                        <a:rPr kumimoji="0" lang="en-GB" sz="1200" b="0" kern="1200" dirty="0">
                          <a:solidFill>
                            <a:schemeClr val="tx1"/>
                          </a:solidFill>
                          <a:latin typeface="Calibri" panose="020F0502020204030204" pitchFamily="34" charset="0"/>
                          <a:ea typeface="+mn-ea"/>
                          <a:cs typeface="+mn-cs"/>
                        </a:rPr>
                        <a:t>31</a:t>
                      </a:r>
                    </a:p>
                  </a:txBody>
                  <a:tcPr>
                    <a:solidFill>
                      <a:schemeClr val="bg1"/>
                    </a:solidFill>
                  </a:tcPr>
                </a:tc>
                <a:extLst>
                  <a:ext uri="{0D108BD9-81ED-4DB2-BD59-A6C34878D82A}">
                    <a16:rowId xmlns="" xmlns:a16="http://schemas.microsoft.com/office/drawing/2014/main" val="10001"/>
                  </a:ext>
                </a:extLst>
              </a:tr>
            </a:tbl>
          </a:graphicData>
        </a:graphic>
      </p:graphicFrame>
      <p:sp>
        <p:nvSpPr>
          <p:cNvPr id="11" name="TextBox 10"/>
          <p:cNvSpPr txBox="1"/>
          <p:nvPr/>
        </p:nvSpPr>
        <p:spPr>
          <a:xfrm>
            <a:off x="799392" y="2915816"/>
            <a:ext cx="2448272" cy="1384995"/>
          </a:xfrm>
          <a:prstGeom prst="rect">
            <a:avLst/>
          </a:prstGeom>
          <a:noFill/>
        </p:spPr>
        <p:txBody>
          <a:bodyPr wrap="square" rtlCol="0">
            <a:spAutoFit/>
          </a:bodyPr>
          <a:lstStyle/>
          <a:p>
            <a:r>
              <a:rPr lang="en-GB" sz="1200" dirty="0">
                <a:latin typeface="Calibri" panose="020F0502020204030204" pitchFamily="34" charset="0"/>
              </a:rPr>
              <a:t>There are 60 seconds in a minute.</a:t>
            </a:r>
          </a:p>
          <a:p>
            <a:r>
              <a:rPr lang="en-GB" sz="1200" dirty="0">
                <a:latin typeface="Calibri" panose="020F0502020204030204" pitchFamily="34" charset="0"/>
              </a:rPr>
              <a:t>There are 60 minutes in an hour.</a:t>
            </a:r>
          </a:p>
          <a:p>
            <a:r>
              <a:rPr lang="en-GB" sz="1200" dirty="0">
                <a:latin typeface="Calibri" panose="020F0502020204030204" pitchFamily="34" charset="0"/>
              </a:rPr>
              <a:t>There are 24 hours in a day.</a:t>
            </a:r>
          </a:p>
          <a:p>
            <a:r>
              <a:rPr lang="en-GB" sz="1200" dirty="0">
                <a:latin typeface="Calibri" panose="020F0502020204030204" pitchFamily="34" charset="0"/>
              </a:rPr>
              <a:t>There are 7 days in a week.</a:t>
            </a:r>
          </a:p>
          <a:p>
            <a:r>
              <a:rPr lang="en-GB" sz="1200" dirty="0">
                <a:latin typeface="Calibri" panose="020F0502020204030204" pitchFamily="34" charset="0"/>
              </a:rPr>
              <a:t>There are 12 months in a year.</a:t>
            </a:r>
          </a:p>
          <a:p>
            <a:r>
              <a:rPr lang="en-GB" sz="1200" dirty="0">
                <a:latin typeface="Calibri" panose="020F0502020204030204" pitchFamily="34" charset="0"/>
              </a:rPr>
              <a:t>There are 365 days in a year.</a:t>
            </a:r>
          </a:p>
          <a:p>
            <a:r>
              <a:rPr lang="en-GB" sz="1200" dirty="0">
                <a:latin typeface="Calibri" panose="020F0502020204030204" pitchFamily="34" charset="0"/>
              </a:rPr>
              <a:t>There are 366 days in a leap year.</a:t>
            </a:r>
          </a:p>
        </p:txBody>
      </p:sp>
      <p:sp>
        <p:nvSpPr>
          <p:cNvPr id="15" name="Text Placeholder 12"/>
          <p:cNvSpPr>
            <a:spLocks noGrp="1"/>
          </p:cNvSpPr>
          <p:nvPr>
            <p:ph type="body" sz="quarter" idx="15"/>
          </p:nvPr>
        </p:nvSpPr>
        <p:spPr>
          <a:xfrm>
            <a:off x="685801" y="4572000"/>
            <a:ext cx="5838825" cy="974205"/>
          </a:xfrm>
        </p:spPr>
        <p:txBody>
          <a:bodyPr>
            <a:normAutofit lnSpcReduction="10000"/>
          </a:bodyPr>
          <a:lstStyle/>
          <a:p>
            <a:pPr lvl="0"/>
            <a:r>
              <a:rPr lang="en-GB" dirty="0">
                <a:ea typeface="Calibri" pitchFamily="34" charset="0"/>
                <a:cs typeface="Times New Roman" pitchFamily="18" charset="0"/>
              </a:rPr>
              <a:t>Children also need to know the order of the months in a year.  They should  be able to apply these facts to answer questions, such as:</a:t>
            </a:r>
          </a:p>
          <a:p>
            <a:pPr lvl="0"/>
            <a:r>
              <a:rPr lang="en-GB" altLang="en-US" dirty="0">
                <a:ea typeface="Calibri" pitchFamily="34" charset="0"/>
                <a:cs typeface="Times New Roman" pitchFamily="18" charset="0"/>
              </a:rPr>
              <a:t>What day comes after  30</a:t>
            </a:r>
            <a:r>
              <a:rPr lang="en-GB" altLang="en-US" baseline="30000" dirty="0">
                <a:ea typeface="Calibri" pitchFamily="34" charset="0"/>
                <a:cs typeface="Times New Roman" pitchFamily="18" charset="0"/>
              </a:rPr>
              <a:t>th</a:t>
            </a:r>
            <a:r>
              <a:rPr lang="en-GB" altLang="en-US" dirty="0">
                <a:ea typeface="Calibri" pitchFamily="34" charset="0"/>
                <a:cs typeface="Times New Roman" pitchFamily="18" charset="0"/>
              </a:rPr>
              <a:t> April?</a:t>
            </a:r>
          </a:p>
          <a:p>
            <a:pPr lvl="0"/>
            <a:r>
              <a:rPr lang="en-GB" altLang="en-US" dirty="0">
                <a:ea typeface="Calibri" pitchFamily="34" charset="0"/>
                <a:cs typeface="Times New Roman" pitchFamily="18" charset="0"/>
              </a:rPr>
              <a:t>What day comes before 1</a:t>
            </a:r>
            <a:r>
              <a:rPr lang="en-GB" altLang="en-US" baseline="30000" dirty="0">
                <a:ea typeface="Calibri" pitchFamily="34" charset="0"/>
                <a:cs typeface="Times New Roman" pitchFamily="18" charset="0"/>
              </a:rPr>
              <a:t>st</a:t>
            </a:r>
            <a:r>
              <a:rPr lang="en-GB" altLang="en-US" dirty="0">
                <a:ea typeface="Calibri" pitchFamily="34" charset="0"/>
                <a:cs typeface="Times New Roman" pitchFamily="18" charset="0"/>
              </a:rPr>
              <a:t> February?</a:t>
            </a:r>
          </a:p>
          <a:p>
            <a:pPr lvl="0"/>
            <a:endParaRPr lang="en-GB" altLang="en-US" dirty="0">
              <a:ea typeface="Calibri" pitchFamily="34" charset="0"/>
              <a:cs typeface="Times New Roman" pitchFamily="18" charset="0"/>
            </a:endParaRPr>
          </a:p>
          <a:p>
            <a:endParaRPr lang="en-GB" dirty="0"/>
          </a:p>
        </p:txBody>
      </p:sp>
      <p:pic>
        <p:nvPicPr>
          <p:cNvPr id="5" name="Picture 4"/>
          <p:cNvPicPr>
            <a:picLocks noChangeAspect="1"/>
          </p:cNvPicPr>
          <p:nvPr/>
        </p:nvPicPr>
        <p:blipFill>
          <a:blip r:embed="rId2"/>
          <a:stretch>
            <a:fillRect/>
          </a:stretch>
        </p:blipFill>
        <p:spPr>
          <a:xfrm>
            <a:off x="116836" y="176449"/>
            <a:ext cx="1511939" cy="1438781"/>
          </a:xfrm>
          <a:prstGeom prst="rect">
            <a:avLst/>
          </a:prstGeom>
        </p:spPr>
      </p:pic>
    </p:spTree>
    <p:extLst>
      <p:ext uri="{BB962C8B-B14F-4D97-AF65-F5344CB8AC3E}">
        <p14:creationId xmlns:p14="http://schemas.microsoft.com/office/powerpoint/2010/main" val="349988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Spring 2</a:t>
            </a:r>
          </a:p>
        </p:txBody>
      </p:sp>
      <p:sp>
        <p:nvSpPr>
          <p:cNvPr id="3" name="Text Placeholder 2"/>
          <p:cNvSpPr>
            <a:spLocks noGrp="1"/>
          </p:cNvSpPr>
          <p:nvPr>
            <p:ph type="body" sz="quarter" idx="11"/>
          </p:nvPr>
        </p:nvSpPr>
        <p:spPr/>
        <p:txBody>
          <a:bodyPr/>
          <a:lstStyle/>
          <a:p>
            <a:r>
              <a:rPr lang="en-GB" dirty="0"/>
              <a:t>I know the multiplication and division facts for the 4 times table.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What do you already know?</a:t>
            </a:r>
            <a:r>
              <a:rPr lang="en-GB" altLang="en-US" dirty="0">
                <a:ea typeface="Calibri" pitchFamily="34" charset="0"/>
                <a:cs typeface="Times New Roman" pitchFamily="18" charset="0"/>
              </a:rPr>
              <a:t> – Your child will already know many of these facts from the 2, 3, 5 and 10 times tables. </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Double and double again</a:t>
            </a:r>
            <a:r>
              <a:rPr lang="en-GB" altLang="en-US" dirty="0">
                <a:cs typeface="Arial" pitchFamily="34" charset="0"/>
              </a:rPr>
              <a:t> – Multiplying a number by 4 is the same as doubling and doubling again. Double 6 is 12 and double 12 is 24, so 6 </a:t>
            </a:r>
            <a:r>
              <a:rPr lang="en-GB" dirty="0"/>
              <a:t>× 4 = 24.</a:t>
            </a:r>
            <a:endParaRPr lang="en-GB"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altLang="en-US" dirty="0"/>
              <a:t>12</a:t>
            </a:r>
            <a:r>
              <a:rPr lang="en-GB" dirty="0"/>
              <a:t> × 4 = 48), can they tell you the other three facts in the same fact family?</a:t>
            </a:r>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790258256"/>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 xmlns:a16="http://schemas.microsoft.com/office/drawing/2014/main" val="20000"/>
                    </a:ext>
                  </a:extLst>
                </a:gridCol>
                <a:gridCol w="847725">
                  <a:extLst>
                    <a:ext uri="{9D8B030D-6E8A-4147-A177-3AD203B41FA5}">
                      <a16:colId xmlns="" xmlns:a16="http://schemas.microsoft.com/office/drawing/2014/main" val="20001"/>
                    </a:ext>
                  </a:extLst>
                </a:gridCol>
                <a:gridCol w="847725">
                  <a:extLst>
                    <a:ext uri="{9D8B030D-6E8A-4147-A177-3AD203B41FA5}">
                      <a16:colId xmlns="" xmlns:a16="http://schemas.microsoft.com/office/drawing/2014/main" val="20002"/>
                    </a:ext>
                  </a:extLst>
                </a:gridCol>
                <a:gridCol w="847725">
                  <a:extLst>
                    <a:ext uri="{9D8B030D-6E8A-4147-A177-3AD203B41FA5}">
                      <a16:colId xmlns="" xmlns:a16="http://schemas.microsoft.com/office/drawing/2014/main" val="20003"/>
                    </a:ext>
                  </a:extLst>
                </a:gridCol>
              </a:tblGrid>
              <a:tr h="2506219">
                <a:tc>
                  <a:txBody>
                    <a:bodyPr/>
                    <a:lstStyle/>
                    <a:p>
                      <a:pPr algn="ctr">
                        <a:lnSpc>
                          <a:spcPct val="115000"/>
                        </a:lnSpc>
                        <a:spcAft>
                          <a:spcPts val="0"/>
                        </a:spcAft>
                      </a:pPr>
                      <a:r>
                        <a:rPr lang="en-GB" sz="1100" dirty="0">
                          <a:effectLst/>
                        </a:rPr>
                        <a:t>4 × 1 = 4</a:t>
                      </a:r>
                    </a:p>
                    <a:p>
                      <a:pPr algn="ctr">
                        <a:lnSpc>
                          <a:spcPct val="115000"/>
                        </a:lnSpc>
                        <a:spcAft>
                          <a:spcPts val="0"/>
                        </a:spcAft>
                      </a:pPr>
                      <a:r>
                        <a:rPr lang="en-GB" sz="1100" dirty="0">
                          <a:effectLst/>
                        </a:rPr>
                        <a:t>4 × 2 = 8</a:t>
                      </a:r>
                    </a:p>
                    <a:p>
                      <a:pPr algn="ctr">
                        <a:lnSpc>
                          <a:spcPct val="115000"/>
                        </a:lnSpc>
                        <a:spcAft>
                          <a:spcPts val="0"/>
                        </a:spcAft>
                      </a:pPr>
                      <a:r>
                        <a:rPr lang="en-GB" sz="1100" dirty="0">
                          <a:effectLst/>
                        </a:rPr>
                        <a:t>4 × 3 = 12</a:t>
                      </a:r>
                    </a:p>
                    <a:p>
                      <a:pPr algn="ctr">
                        <a:lnSpc>
                          <a:spcPct val="115000"/>
                        </a:lnSpc>
                        <a:spcAft>
                          <a:spcPts val="0"/>
                        </a:spcAft>
                      </a:pPr>
                      <a:r>
                        <a:rPr lang="en-GB" sz="1100" dirty="0">
                          <a:effectLst/>
                        </a:rPr>
                        <a:t>4 × 4 = 16</a:t>
                      </a:r>
                    </a:p>
                    <a:p>
                      <a:pPr algn="ctr">
                        <a:lnSpc>
                          <a:spcPct val="115000"/>
                        </a:lnSpc>
                        <a:spcAft>
                          <a:spcPts val="0"/>
                        </a:spcAft>
                      </a:pPr>
                      <a:r>
                        <a:rPr lang="en-GB" sz="1100" dirty="0">
                          <a:effectLst/>
                        </a:rPr>
                        <a:t>4 × 5 = 20</a:t>
                      </a:r>
                    </a:p>
                    <a:p>
                      <a:pPr algn="ctr">
                        <a:lnSpc>
                          <a:spcPct val="115000"/>
                        </a:lnSpc>
                        <a:spcAft>
                          <a:spcPts val="0"/>
                        </a:spcAft>
                      </a:pPr>
                      <a:r>
                        <a:rPr lang="en-GB" sz="1100" baseline="0" dirty="0">
                          <a:effectLst/>
                        </a:rPr>
                        <a:t>4 </a:t>
                      </a:r>
                      <a:r>
                        <a:rPr lang="en-GB" sz="1100" dirty="0">
                          <a:effectLst/>
                        </a:rPr>
                        <a:t>× 6 = 24</a:t>
                      </a:r>
                    </a:p>
                    <a:p>
                      <a:pPr algn="ctr">
                        <a:lnSpc>
                          <a:spcPct val="115000"/>
                        </a:lnSpc>
                        <a:spcAft>
                          <a:spcPts val="0"/>
                        </a:spcAft>
                      </a:pPr>
                      <a:r>
                        <a:rPr lang="en-GB" sz="1100" dirty="0">
                          <a:effectLst/>
                        </a:rPr>
                        <a:t>4 × 7 = 28</a:t>
                      </a:r>
                    </a:p>
                    <a:p>
                      <a:pPr algn="ctr">
                        <a:lnSpc>
                          <a:spcPct val="115000"/>
                        </a:lnSpc>
                        <a:spcAft>
                          <a:spcPts val="0"/>
                        </a:spcAft>
                      </a:pPr>
                      <a:r>
                        <a:rPr lang="en-GB" sz="1100" dirty="0">
                          <a:effectLst/>
                        </a:rPr>
                        <a:t>4 × 8 = 32</a:t>
                      </a:r>
                    </a:p>
                    <a:p>
                      <a:pPr algn="ctr">
                        <a:lnSpc>
                          <a:spcPct val="115000"/>
                        </a:lnSpc>
                        <a:spcAft>
                          <a:spcPts val="0"/>
                        </a:spcAft>
                      </a:pPr>
                      <a:r>
                        <a:rPr lang="en-GB" sz="1100" dirty="0">
                          <a:effectLst/>
                        </a:rPr>
                        <a:t>4 × 9 = 36</a:t>
                      </a:r>
                    </a:p>
                    <a:p>
                      <a:pPr algn="ctr">
                        <a:lnSpc>
                          <a:spcPct val="115000"/>
                        </a:lnSpc>
                        <a:spcAft>
                          <a:spcPts val="0"/>
                        </a:spcAft>
                      </a:pPr>
                      <a:r>
                        <a:rPr lang="en-GB" sz="1100" dirty="0">
                          <a:effectLst/>
                        </a:rPr>
                        <a:t>4 × 10 = 40</a:t>
                      </a:r>
                    </a:p>
                    <a:p>
                      <a:pPr algn="ctr">
                        <a:lnSpc>
                          <a:spcPct val="115000"/>
                        </a:lnSpc>
                        <a:spcAft>
                          <a:spcPts val="0"/>
                        </a:spcAft>
                      </a:pPr>
                      <a:r>
                        <a:rPr lang="en-GB" sz="1100" dirty="0">
                          <a:effectLst/>
                        </a:rPr>
                        <a:t>4 × 11 = 44</a:t>
                      </a:r>
                    </a:p>
                    <a:p>
                      <a:pPr algn="ctr">
                        <a:lnSpc>
                          <a:spcPct val="115000"/>
                        </a:lnSpc>
                        <a:spcAft>
                          <a:spcPts val="0"/>
                        </a:spcAft>
                      </a:pPr>
                      <a:r>
                        <a:rPr lang="en-GB" sz="1100" dirty="0">
                          <a:effectLst/>
                        </a:rPr>
                        <a:t>4 × 12 = 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1 × 4 = 4</a:t>
                      </a:r>
                    </a:p>
                    <a:p>
                      <a:pPr algn="ctr">
                        <a:lnSpc>
                          <a:spcPct val="115000"/>
                        </a:lnSpc>
                        <a:spcAft>
                          <a:spcPts val="0"/>
                        </a:spcAft>
                      </a:pPr>
                      <a:r>
                        <a:rPr lang="en-GB" sz="1100" dirty="0">
                          <a:effectLst/>
                        </a:rPr>
                        <a:t>2 × 4 = 8</a:t>
                      </a:r>
                    </a:p>
                    <a:p>
                      <a:pPr algn="ctr">
                        <a:lnSpc>
                          <a:spcPct val="115000"/>
                        </a:lnSpc>
                        <a:spcAft>
                          <a:spcPts val="0"/>
                        </a:spcAft>
                      </a:pPr>
                      <a:r>
                        <a:rPr lang="en-GB" sz="1100" dirty="0">
                          <a:effectLst/>
                        </a:rPr>
                        <a:t>3 × 4 = 12</a:t>
                      </a:r>
                    </a:p>
                    <a:p>
                      <a:pPr algn="ctr">
                        <a:lnSpc>
                          <a:spcPct val="115000"/>
                        </a:lnSpc>
                        <a:spcAft>
                          <a:spcPts val="0"/>
                        </a:spcAft>
                      </a:pPr>
                      <a:r>
                        <a:rPr lang="en-GB" sz="1100" dirty="0">
                          <a:effectLst/>
                        </a:rPr>
                        <a:t>4 × 4</a:t>
                      </a:r>
                      <a:r>
                        <a:rPr lang="en-GB" sz="1100" baseline="0" dirty="0">
                          <a:effectLst/>
                        </a:rPr>
                        <a:t> </a:t>
                      </a:r>
                      <a:r>
                        <a:rPr lang="en-GB" sz="1100" dirty="0">
                          <a:effectLst/>
                        </a:rPr>
                        <a:t>= 16</a:t>
                      </a:r>
                    </a:p>
                    <a:p>
                      <a:pPr algn="ctr">
                        <a:lnSpc>
                          <a:spcPct val="115000"/>
                        </a:lnSpc>
                        <a:spcAft>
                          <a:spcPts val="0"/>
                        </a:spcAft>
                      </a:pPr>
                      <a:r>
                        <a:rPr lang="en-GB" sz="1100" dirty="0">
                          <a:effectLst/>
                        </a:rPr>
                        <a:t>5 × 4 = 20</a:t>
                      </a:r>
                    </a:p>
                    <a:p>
                      <a:pPr algn="ctr">
                        <a:lnSpc>
                          <a:spcPct val="115000"/>
                        </a:lnSpc>
                        <a:spcAft>
                          <a:spcPts val="0"/>
                        </a:spcAft>
                      </a:pPr>
                      <a:r>
                        <a:rPr lang="en-GB" sz="1100" baseline="0" dirty="0">
                          <a:effectLst/>
                        </a:rPr>
                        <a:t>6 </a:t>
                      </a:r>
                      <a:r>
                        <a:rPr lang="en-GB" sz="1100" dirty="0">
                          <a:effectLst/>
                        </a:rPr>
                        <a:t>× 4</a:t>
                      </a:r>
                      <a:r>
                        <a:rPr lang="en-GB" sz="1100" baseline="0" dirty="0">
                          <a:effectLst/>
                        </a:rPr>
                        <a:t> </a:t>
                      </a:r>
                      <a:r>
                        <a:rPr lang="en-GB" sz="1100" dirty="0">
                          <a:effectLst/>
                        </a:rPr>
                        <a:t>= 24</a:t>
                      </a:r>
                    </a:p>
                    <a:p>
                      <a:pPr algn="ctr">
                        <a:lnSpc>
                          <a:spcPct val="115000"/>
                        </a:lnSpc>
                        <a:spcAft>
                          <a:spcPts val="0"/>
                        </a:spcAft>
                      </a:pPr>
                      <a:r>
                        <a:rPr lang="en-GB" sz="1100" dirty="0">
                          <a:effectLst/>
                        </a:rPr>
                        <a:t>7 × 4 = 28</a:t>
                      </a:r>
                    </a:p>
                    <a:p>
                      <a:pPr algn="ctr">
                        <a:lnSpc>
                          <a:spcPct val="115000"/>
                        </a:lnSpc>
                        <a:spcAft>
                          <a:spcPts val="0"/>
                        </a:spcAft>
                      </a:pPr>
                      <a:r>
                        <a:rPr lang="en-GB" sz="1100" dirty="0">
                          <a:effectLst/>
                        </a:rPr>
                        <a:t>8 × 4 = 32</a:t>
                      </a:r>
                    </a:p>
                    <a:p>
                      <a:pPr algn="ctr">
                        <a:lnSpc>
                          <a:spcPct val="115000"/>
                        </a:lnSpc>
                        <a:spcAft>
                          <a:spcPts val="0"/>
                        </a:spcAft>
                      </a:pPr>
                      <a:r>
                        <a:rPr lang="en-GB" sz="1100" dirty="0">
                          <a:effectLst/>
                        </a:rPr>
                        <a:t>9 × 4 = 36</a:t>
                      </a:r>
                    </a:p>
                    <a:p>
                      <a:pPr algn="ctr">
                        <a:lnSpc>
                          <a:spcPct val="115000"/>
                        </a:lnSpc>
                        <a:spcAft>
                          <a:spcPts val="0"/>
                        </a:spcAft>
                      </a:pPr>
                      <a:r>
                        <a:rPr lang="en-GB" sz="1100" dirty="0">
                          <a:effectLst/>
                        </a:rPr>
                        <a:t>10 × 4 = 40</a:t>
                      </a:r>
                    </a:p>
                    <a:p>
                      <a:pPr algn="ctr">
                        <a:lnSpc>
                          <a:spcPct val="115000"/>
                        </a:lnSpc>
                        <a:spcAft>
                          <a:spcPts val="0"/>
                        </a:spcAft>
                      </a:pPr>
                      <a:r>
                        <a:rPr lang="en-GB" sz="1100" dirty="0">
                          <a:effectLst/>
                        </a:rPr>
                        <a:t>11 × 4 = 44</a:t>
                      </a:r>
                    </a:p>
                    <a:p>
                      <a:pPr algn="ctr">
                        <a:lnSpc>
                          <a:spcPct val="115000"/>
                        </a:lnSpc>
                        <a:spcAft>
                          <a:spcPts val="0"/>
                        </a:spcAft>
                      </a:pPr>
                      <a:r>
                        <a:rPr lang="en-GB" sz="1100" dirty="0">
                          <a:effectLst/>
                        </a:rPr>
                        <a:t>12 × 4 = 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4 ÷ 4 = 1</a:t>
                      </a:r>
                    </a:p>
                    <a:p>
                      <a:pPr algn="ctr">
                        <a:lnSpc>
                          <a:spcPct val="115000"/>
                        </a:lnSpc>
                        <a:spcAft>
                          <a:spcPts val="0"/>
                        </a:spcAft>
                      </a:pPr>
                      <a:r>
                        <a:rPr lang="en-GB" sz="1100" dirty="0">
                          <a:effectLst/>
                        </a:rPr>
                        <a:t>8 ÷ 4</a:t>
                      </a:r>
                      <a:r>
                        <a:rPr lang="en-GB" sz="1100" baseline="0" dirty="0">
                          <a:effectLst/>
                        </a:rPr>
                        <a:t> </a:t>
                      </a:r>
                      <a:r>
                        <a:rPr lang="en-GB" sz="1100" dirty="0">
                          <a:effectLst/>
                        </a:rPr>
                        <a:t>= 2</a:t>
                      </a:r>
                    </a:p>
                    <a:p>
                      <a:pPr algn="ctr">
                        <a:lnSpc>
                          <a:spcPct val="115000"/>
                        </a:lnSpc>
                        <a:spcAft>
                          <a:spcPts val="0"/>
                        </a:spcAft>
                      </a:pPr>
                      <a:r>
                        <a:rPr lang="en-GB" sz="1100" dirty="0">
                          <a:effectLst/>
                        </a:rPr>
                        <a:t>12 ÷ 4 = 3</a:t>
                      </a:r>
                    </a:p>
                    <a:p>
                      <a:pPr algn="ctr">
                        <a:lnSpc>
                          <a:spcPct val="115000"/>
                        </a:lnSpc>
                        <a:spcAft>
                          <a:spcPts val="0"/>
                        </a:spcAft>
                      </a:pPr>
                      <a:r>
                        <a:rPr lang="en-GB" sz="1100" dirty="0">
                          <a:effectLst/>
                        </a:rPr>
                        <a:t>16</a:t>
                      </a:r>
                      <a:r>
                        <a:rPr lang="en-GB" sz="1100" baseline="0" dirty="0">
                          <a:effectLst/>
                        </a:rPr>
                        <a:t> </a:t>
                      </a:r>
                      <a:r>
                        <a:rPr lang="en-GB" sz="1100" dirty="0">
                          <a:effectLst/>
                        </a:rPr>
                        <a:t>÷ 4</a:t>
                      </a:r>
                      <a:r>
                        <a:rPr lang="en-GB" sz="1100" baseline="0" dirty="0">
                          <a:effectLst/>
                        </a:rPr>
                        <a:t> </a:t>
                      </a:r>
                      <a:r>
                        <a:rPr lang="en-GB" sz="1100" dirty="0">
                          <a:effectLst/>
                        </a:rPr>
                        <a:t>= 4</a:t>
                      </a:r>
                    </a:p>
                    <a:p>
                      <a:pPr algn="ctr">
                        <a:lnSpc>
                          <a:spcPct val="115000"/>
                        </a:lnSpc>
                        <a:spcAft>
                          <a:spcPts val="0"/>
                        </a:spcAft>
                      </a:pPr>
                      <a:r>
                        <a:rPr lang="en-GB" sz="1100" baseline="0" dirty="0">
                          <a:effectLst/>
                        </a:rPr>
                        <a:t>20 </a:t>
                      </a:r>
                      <a:r>
                        <a:rPr lang="en-GB" sz="1100" dirty="0">
                          <a:effectLst/>
                        </a:rPr>
                        <a:t>÷ 4 = 5</a:t>
                      </a:r>
                    </a:p>
                    <a:p>
                      <a:pPr algn="ctr">
                        <a:lnSpc>
                          <a:spcPct val="115000"/>
                        </a:lnSpc>
                        <a:spcAft>
                          <a:spcPts val="0"/>
                        </a:spcAft>
                      </a:pPr>
                      <a:r>
                        <a:rPr lang="en-GB" sz="1100" dirty="0">
                          <a:effectLst/>
                        </a:rPr>
                        <a:t>24</a:t>
                      </a:r>
                      <a:r>
                        <a:rPr lang="en-GB" sz="1100" baseline="0" dirty="0">
                          <a:effectLst/>
                        </a:rPr>
                        <a:t> </a:t>
                      </a:r>
                      <a:r>
                        <a:rPr lang="en-GB" sz="1100" dirty="0">
                          <a:effectLst/>
                        </a:rPr>
                        <a:t>÷ 4</a:t>
                      </a:r>
                      <a:r>
                        <a:rPr lang="en-GB" sz="1100" baseline="0" dirty="0">
                          <a:effectLst/>
                        </a:rPr>
                        <a:t> </a:t>
                      </a:r>
                      <a:r>
                        <a:rPr lang="en-GB" sz="1100" dirty="0">
                          <a:effectLst/>
                        </a:rPr>
                        <a:t>= 6</a:t>
                      </a:r>
                    </a:p>
                    <a:p>
                      <a:pPr algn="ctr">
                        <a:lnSpc>
                          <a:spcPct val="115000"/>
                        </a:lnSpc>
                        <a:spcAft>
                          <a:spcPts val="0"/>
                        </a:spcAft>
                      </a:pPr>
                      <a:r>
                        <a:rPr lang="en-GB" sz="1100" dirty="0">
                          <a:effectLst/>
                        </a:rPr>
                        <a:t>28 ÷ 4 = 7</a:t>
                      </a:r>
                    </a:p>
                    <a:p>
                      <a:pPr algn="ctr">
                        <a:lnSpc>
                          <a:spcPct val="115000"/>
                        </a:lnSpc>
                        <a:spcAft>
                          <a:spcPts val="0"/>
                        </a:spcAft>
                      </a:pPr>
                      <a:r>
                        <a:rPr lang="en-GB" sz="1100" dirty="0">
                          <a:effectLst/>
                        </a:rPr>
                        <a:t>32 ÷ 4</a:t>
                      </a:r>
                      <a:r>
                        <a:rPr lang="en-GB" sz="1100" baseline="0" dirty="0">
                          <a:effectLst/>
                        </a:rPr>
                        <a:t> </a:t>
                      </a:r>
                      <a:r>
                        <a:rPr lang="en-GB" sz="1100" dirty="0">
                          <a:effectLst/>
                        </a:rPr>
                        <a:t>= 8</a:t>
                      </a:r>
                    </a:p>
                    <a:p>
                      <a:pPr algn="ctr">
                        <a:lnSpc>
                          <a:spcPct val="115000"/>
                        </a:lnSpc>
                        <a:spcAft>
                          <a:spcPts val="0"/>
                        </a:spcAft>
                      </a:pPr>
                      <a:r>
                        <a:rPr lang="en-GB" sz="1100" dirty="0">
                          <a:effectLst/>
                        </a:rPr>
                        <a:t>36 ÷ 4 = 9</a:t>
                      </a:r>
                    </a:p>
                    <a:p>
                      <a:pPr algn="ctr">
                        <a:lnSpc>
                          <a:spcPct val="115000"/>
                        </a:lnSpc>
                        <a:spcAft>
                          <a:spcPts val="0"/>
                        </a:spcAft>
                      </a:pPr>
                      <a:r>
                        <a:rPr lang="en-GB" sz="1100" dirty="0">
                          <a:effectLst/>
                        </a:rPr>
                        <a:t>40 ÷ 4</a:t>
                      </a:r>
                      <a:r>
                        <a:rPr lang="en-GB" sz="1100" baseline="0" dirty="0">
                          <a:effectLst/>
                        </a:rPr>
                        <a:t> </a:t>
                      </a:r>
                      <a:r>
                        <a:rPr lang="en-GB" sz="1100" dirty="0">
                          <a:effectLst/>
                        </a:rPr>
                        <a:t>= 10</a:t>
                      </a:r>
                    </a:p>
                    <a:p>
                      <a:pPr algn="ctr">
                        <a:lnSpc>
                          <a:spcPct val="115000"/>
                        </a:lnSpc>
                        <a:spcAft>
                          <a:spcPts val="0"/>
                        </a:spcAft>
                      </a:pPr>
                      <a:r>
                        <a:rPr lang="en-GB" sz="1100" dirty="0">
                          <a:effectLst/>
                        </a:rPr>
                        <a:t>44 ÷ 4</a:t>
                      </a:r>
                      <a:r>
                        <a:rPr lang="en-GB" sz="1100" baseline="0" dirty="0">
                          <a:effectLst/>
                        </a:rPr>
                        <a:t> </a:t>
                      </a:r>
                      <a:r>
                        <a:rPr lang="en-GB" sz="1100" dirty="0">
                          <a:effectLst/>
                        </a:rPr>
                        <a:t>= 11</a:t>
                      </a:r>
                    </a:p>
                    <a:p>
                      <a:pPr algn="ctr">
                        <a:lnSpc>
                          <a:spcPct val="115000"/>
                        </a:lnSpc>
                        <a:spcAft>
                          <a:spcPts val="0"/>
                        </a:spcAft>
                      </a:pPr>
                      <a:r>
                        <a:rPr lang="en-GB" sz="1100" dirty="0">
                          <a:effectLst/>
                        </a:rPr>
                        <a:t>48 ÷ 4</a:t>
                      </a:r>
                      <a:r>
                        <a:rPr lang="en-GB" sz="1100" baseline="0" dirty="0">
                          <a:effectLst/>
                        </a:rPr>
                        <a:t> </a:t>
                      </a:r>
                      <a:r>
                        <a:rPr lang="en-GB" sz="1100" dirty="0">
                          <a:effectLst/>
                        </a:rPr>
                        <a:t>= 12</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4 ÷ 1 = 4</a:t>
                      </a:r>
                    </a:p>
                    <a:p>
                      <a:pPr algn="ctr">
                        <a:lnSpc>
                          <a:spcPct val="115000"/>
                        </a:lnSpc>
                        <a:spcAft>
                          <a:spcPts val="0"/>
                        </a:spcAft>
                      </a:pPr>
                      <a:r>
                        <a:rPr lang="en-GB" sz="1100" dirty="0">
                          <a:effectLst/>
                        </a:rPr>
                        <a:t>8 ÷ 2</a:t>
                      </a:r>
                      <a:r>
                        <a:rPr lang="en-GB" sz="1100" baseline="0" dirty="0">
                          <a:effectLst/>
                        </a:rPr>
                        <a:t> </a:t>
                      </a:r>
                      <a:r>
                        <a:rPr lang="en-GB" sz="1100" dirty="0">
                          <a:effectLst/>
                        </a:rPr>
                        <a:t>= 4</a:t>
                      </a:r>
                    </a:p>
                    <a:p>
                      <a:pPr algn="ctr">
                        <a:lnSpc>
                          <a:spcPct val="115000"/>
                        </a:lnSpc>
                        <a:spcAft>
                          <a:spcPts val="0"/>
                        </a:spcAft>
                      </a:pPr>
                      <a:r>
                        <a:rPr lang="en-GB" sz="1100" dirty="0">
                          <a:effectLst/>
                        </a:rPr>
                        <a:t>12 ÷ 3 = 4</a:t>
                      </a:r>
                    </a:p>
                    <a:p>
                      <a:pPr algn="ctr">
                        <a:lnSpc>
                          <a:spcPct val="115000"/>
                        </a:lnSpc>
                        <a:spcAft>
                          <a:spcPts val="0"/>
                        </a:spcAft>
                      </a:pPr>
                      <a:r>
                        <a:rPr lang="en-GB" sz="1100" dirty="0">
                          <a:effectLst/>
                        </a:rPr>
                        <a:t>16 ÷ 4</a:t>
                      </a:r>
                      <a:r>
                        <a:rPr lang="en-GB" sz="1100" baseline="0" dirty="0">
                          <a:effectLst/>
                        </a:rPr>
                        <a:t> </a:t>
                      </a:r>
                      <a:r>
                        <a:rPr lang="en-GB" sz="1100" dirty="0">
                          <a:effectLst/>
                        </a:rPr>
                        <a:t>= 4</a:t>
                      </a:r>
                    </a:p>
                    <a:p>
                      <a:pPr algn="ctr">
                        <a:lnSpc>
                          <a:spcPct val="115000"/>
                        </a:lnSpc>
                        <a:spcAft>
                          <a:spcPts val="0"/>
                        </a:spcAft>
                      </a:pPr>
                      <a:r>
                        <a:rPr lang="en-GB" sz="1100" dirty="0">
                          <a:effectLst/>
                        </a:rPr>
                        <a:t>20</a:t>
                      </a:r>
                      <a:r>
                        <a:rPr lang="en-GB" sz="1100" baseline="0" dirty="0">
                          <a:effectLst/>
                        </a:rPr>
                        <a:t> </a:t>
                      </a:r>
                      <a:r>
                        <a:rPr lang="en-GB" sz="1100" dirty="0">
                          <a:effectLst/>
                        </a:rPr>
                        <a:t>÷ 5 = 4</a:t>
                      </a:r>
                    </a:p>
                    <a:p>
                      <a:pPr algn="ctr">
                        <a:lnSpc>
                          <a:spcPct val="115000"/>
                        </a:lnSpc>
                        <a:spcAft>
                          <a:spcPts val="0"/>
                        </a:spcAft>
                      </a:pPr>
                      <a:r>
                        <a:rPr lang="en-GB" sz="1100" dirty="0">
                          <a:effectLst/>
                        </a:rPr>
                        <a:t>24 ÷ 6</a:t>
                      </a:r>
                      <a:r>
                        <a:rPr lang="en-GB" sz="1100" baseline="0" dirty="0">
                          <a:effectLst/>
                        </a:rPr>
                        <a:t> </a:t>
                      </a:r>
                      <a:r>
                        <a:rPr lang="en-GB" sz="1100" dirty="0">
                          <a:effectLst/>
                        </a:rPr>
                        <a:t>= 4</a:t>
                      </a:r>
                    </a:p>
                    <a:p>
                      <a:pPr algn="ctr">
                        <a:lnSpc>
                          <a:spcPct val="115000"/>
                        </a:lnSpc>
                        <a:spcAft>
                          <a:spcPts val="0"/>
                        </a:spcAft>
                      </a:pPr>
                      <a:r>
                        <a:rPr lang="en-GB" sz="1100" dirty="0">
                          <a:effectLst/>
                        </a:rPr>
                        <a:t>28 ÷ 7 = 4</a:t>
                      </a:r>
                    </a:p>
                    <a:p>
                      <a:pPr algn="ctr">
                        <a:lnSpc>
                          <a:spcPct val="115000"/>
                        </a:lnSpc>
                        <a:spcAft>
                          <a:spcPts val="0"/>
                        </a:spcAft>
                      </a:pPr>
                      <a:r>
                        <a:rPr lang="en-GB" sz="1100" dirty="0">
                          <a:effectLst/>
                        </a:rPr>
                        <a:t>32</a:t>
                      </a:r>
                      <a:r>
                        <a:rPr lang="en-GB" sz="1100" baseline="0" dirty="0">
                          <a:effectLst/>
                        </a:rPr>
                        <a:t> </a:t>
                      </a:r>
                      <a:r>
                        <a:rPr lang="en-GB" sz="1100" dirty="0">
                          <a:effectLst/>
                        </a:rPr>
                        <a:t>÷ 8</a:t>
                      </a:r>
                      <a:r>
                        <a:rPr lang="en-GB" sz="1100" baseline="0" dirty="0">
                          <a:effectLst/>
                        </a:rPr>
                        <a:t> </a:t>
                      </a:r>
                      <a:r>
                        <a:rPr lang="en-GB" sz="1100" dirty="0">
                          <a:effectLst/>
                        </a:rPr>
                        <a:t>= 4</a:t>
                      </a:r>
                    </a:p>
                    <a:p>
                      <a:pPr algn="ctr">
                        <a:lnSpc>
                          <a:spcPct val="115000"/>
                        </a:lnSpc>
                        <a:spcAft>
                          <a:spcPts val="0"/>
                        </a:spcAft>
                      </a:pPr>
                      <a:r>
                        <a:rPr lang="en-GB" sz="1100" dirty="0">
                          <a:effectLst/>
                        </a:rPr>
                        <a:t>36 ÷ 9 = 4</a:t>
                      </a:r>
                    </a:p>
                    <a:p>
                      <a:pPr algn="ctr">
                        <a:lnSpc>
                          <a:spcPct val="115000"/>
                        </a:lnSpc>
                        <a:spcAft>
                          <a:spcPts val="0"/>
                        </a:spcAft>
                      </a:pPr>
                      <a:r>
                        <a:rPr lang="en-GB" sz="1100" dirty="0">
                          <a:effectLst/>
                        </a:rPr>
                        <a:t>40 ÷ </a:t>
                      </a:r>
                      <a:r>
                        <a:rPr lang="en-GB" sz="1100" baseline="0" dirty="0">
                          <a:effectLst/>
                        </a:rPr>
                        <a:t>10 </a:t>
                      </a:r>
                      <a:r>
                        <a:rPr lang="en-GB" sz="1100" dirty="0">
                          <a:effectLst/>
                        </a:rPr>
                        <a:t>= 4</a:t>
                      </a:r>
                    </a:p>
                    <a:p>
                      <a:pPr algn="ctr">
                        <a:lnSpc>
                          <a:spcPct val="115000"/>
                        </a:lnSpc>
                        <a:spcAft>
                          <a:spcPts val="0"/>
                        </a:spcAft>
                      </a:pPr>
                      <a:r>
                        <a:rPr lang="en-GB" sz="1100" dirty="0">
                          <a:effectLst/>
                        </a:rPr>
                        <a:t>44 ÷ 11 = 4</a:t>
                      </a:r>
                    </a:p>
                    <a:p>
                      <a:pPr algn="ctr">
                        <a:lnSpc>
                          <a:spcPct val="115000"/>
                        </a:lnSpc>
                        <a:spcAft>
                          <a:spcPts val="0"/>
                        </a:spcAft>
                      </a:pPr>
                      <a:r>
                        <a:rPr lang="en-GB" sz="1100" dirty="0">
                          <a:effectLst/>
                        </a:rPr>
                        <a:t>48 ÷ 12</a:t>
                      </a:r>
                      <a:r>
                        <a:rPr lang="en-GB" sz="1100" baseline="0" dirty="0">
                          <a:effectLst/>
                        </a:rPr>
                        <a:t> </a:t>
                      </a:r>
                      <a:r>
                        <a:rPr lang="en-GB" sz="1100" dirty="0">
                          <a:effectLst/>
                        </a:rPr>
                        <a:t>= 4</a:t>
                      </a:r>
                    </a:p>
                    <a:p>
                      <a:pPr algn="ctr">
                        <a:lnSpc>
                          <a:spcPct val="115000"/>
                        </a:lnSpc>
                        <a:spcAft>
                          <a:spcPts val="0"/>
                        </a:spcAft>
                      </a:pPr>
                      <a:endParaRPr lang="en-GB" sz="1100" dirty="0">
                        <a:effectLst/>
                      </a:endParaRPr>
                    </a:p>
                  </a:txBody>
                  <a:tcPr marL="68580" marR="68580" marT="0" marB="0"/>
                </a:tc>
                <a:extLst>
                  <a:ext uri="{0D108BD9-81ED-4DB2-BD59-A6C34878D82A}">
                    <a16:rowId xmlns=""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a:t>Key Vocabulary</a:t>
            </a:r>
          </a:p>
          <a:p>
            <a:pPr algn="l"/>
            <a:r>
              <a:rPr lang="en-GB" b="0" u="none" dirty="0"/>
              <a:t>What is 4 </a:t>
            </a:r>
            <a:r>
              <a:rPr lang="en-GB" u="none" dirty="0"/>
              <a:t>multiplied by </a:t>
            </a:r>
            <a:r>
              <a:rPr lang="en-GB" b="0" u="none" dirty="0"/>
              <a:t>6?</a:t>
            </a:r>
          </a:p>
          <a:p>
            <a:pPr algn="l"/>
            <a:r>
              <a:rPr lang="en-GB" b="0" u="none" dirty="0"/>
              <a:t>What is 8</a:t>
            </a:r>
            <a:r>
              <a:rPr lang="en-GB" u="none" dirty="0"/>
              <a:t> times </a:t>
            </a:r>
            <a:r>
              <a:rPr lang="en-GB" b="0" u="none" dirty="0"/>
              <a:t>4?</a:t>
            </a:r>
          </a:p>
          <a:p>
            <a:pPr algn="l"/>
            <a:r>
              <a:rPr lang="en-GB" b="0" u="none" dirty="0"/>
              <a:t>What is 24 </a:t>
            </a:r>
            <a:r>
              <a:rPr lang="en-GB" u="none" dirty="0"/>
              <a:t>divided by </a:t>
            </a:r>
            <a:r>
              <a:rPr lang="en-GB" b="0" u="none" dirty="0"/>
              <a:t>4?</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4 × ⃝ = 16 or ⃝ ÷ 4 = 7.</a:t>
            </a:r>
          </a:p>
          <a:p>
            <a:endParaRPr lang="en-GB" dirty="0"/>
          </a:p>
        </p:txBody>
      </p:sp>
      <p:pic>
        <p:nvPicPr>
          <p:cNvPr id="5" name="Picture 4"/>
          <p:cNvPicPr>
            <a:picLocks noChangeAspect="1"/>
          </p:cNvPicPr>
          <p:nvPr/>
        </p:nvPicPr>
        <p:blipFill>
          <a:blip r:embed="rId2"/>
          <a:stretch>
            <a:fillRect/>
          </a:stretch>
        </p:blipFill>
        <p:spPr>
          <a:xfrm>
            <a:off x="0" y="20133"/>
            <a:ext cx="1511939" cy="1438781"/>
          </a:xfrm>
          <a:prstGeom prst="rect">
            <a:avLst/>
          </a:prstGeom>
        </p:spPr>
      </p:pic>
    </p:spTree>
    <p:extLst>
      <p:ext uri="{BB962C8B-B14F-4D97-AF65-F5344CB8AC3E}">
        <p14:creationId xmlns:p14="http://schemas.microsoft.com/office/powerpoint/2010/main" val="70080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Summer 1</a:t>
            </a:r>
          </a:p>
        </p:txBody>
      </p:sp>
      <p:sp>
        <p:nvSpPr>
          <p:cNvPr id="3" name="Text Placeholder 2"/>
          <p:cNvSpPr>
            <a:spLocks noGrp="1"/>
          </p:cNvSpPr>
          <p:nvPr>
            <p:ph type="body" sz="quarter" idx="11"/>
          </p:nvPr>
        </p:nvSpPr>
        <p:spPr/>
        <p:txBody>
          <a:bodyPr>
            <a:normAutofit/>
          </a:bodyPr>
          <a:lstStyle/>
          <a:p>
            <a:r>
              <a:rPr lang="en-GB" dirty="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Talk about time</a:t>
            </a:r>
            <a:r>
              <a:rPr lang="en-GB" altLang="en-US" dirty="0">
                <a:cs typeface="Arial" pitchFamily="34" charset="0"/>
              </a:rPr>
              <a:t>  - Discuss  what time things happen. When does your child wake up? What time do they eat breakfast?  Make sure that you have an analogue clock visible in your house or that your child wears a watch with hands. Once your child is confident telling the time, see if you can find more challenging clocks e.g. with Roman numerals or no numbers marked.</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a:t>Ask your child the time regularly </a:t>
            </a:r>
            <a:r>
              <a:rPr lang="en-GB" altLang="en-US" dirty="0"/>
              <a:t>– You could also give your child some responsibility for watching the clock :</a:t>
            </a:r>
          </a:p>
          <a:p>
            <a:pPr lvl="0" eaLnBrk="0" fontAlgn="base" hangingPunct="0">
              <a:spcBef>
                <a:spcPct val="0"/>
              </a:spcBef>
              <a:spcAft>
                <a:spcPct val="0"/>
              </a:spcAft>
              <a:buClrTx/>
              <a:buSzTx/>
            </a:pPr>
            <a:r>
              <a:rPr lang="en-GB" altLang="en-US" dirty="0"/>
              <a:t>“The cakes need to come out of the oven at twenty-two minutes past four exactly.”</a:t>
            </a:r>
          </a:p>
          <a:p>
            <a:pPr lvl="0" eaLnBrk="0" fontAlgn="base" hangingPunct="0">
              <a:spcBef>
                <a:spcPct val="0"/>
              </a:spcBef>
              <a:spcAft>
                <a:spcPct val="0"/>
              </a:spcAft>
              <a:buClrTx/>
              <a:buSzTx/>
            </a:pPr>
            <a:r>
              <a:rPr lang="en-GB" altLang="en-US" dirty="0"/>
              <a:t>“We need to leave the house at  twenty-five to nine.”</a:t>
            </a:r>
          </a:p>
        </p:txBody>
      </p:sp>
      <p:sp>
        <p:nvSpPr>
          <p:cNvPr id="6" name="Text Placeholder 5"/>
          <p:cNvSpPr>
            <a:spLocks noGrp="1"/>
          </p:cNvSpPr>
          <p:nvPr>
            <p:ph type="body" sz="quarter" idx="14"/>
          </p:nvPr>
        </p:nvSpPr>
        <p:spPr>
          <a:xfrm>
            <a:off x="4365104" y="2555776"/>
            <a:ext cx="1876971" cy="1944216"/>
          </a:xfrm>
        </p:spPr>
        <p:txBody>
          <a:bodyPr/>
          <a:lstStyle/>
          <a:p>
            <a:r>
              <a:rPr lang="en-GB" dirty="0"/>
              <a:t>Key Vocabulary</a:t>
            </a:r>
          </a:p>
          <a:p>
            <a:pPr algn="l"/>
            <a:r>
              <a:rPr lang="en-GB" b="0" u="none" dirty="0"/>
              <a:t>Twelve </a:t>
            </a:r>
            <a:r>
              <a:rPr lang="en-GB" u="none" dirty="0"/>
              <a:t>o’clock</a:t>
            </a:r>
          </a:p>
          <a:p>
            <a:pPr algn="l"/>
            <a:r>
              <a:rPr lang="en-GB" u="none" dirty="0"/>
              <a:t>Half past</a:t>
            </a:r>
            <a:r>
              <a:rPr lang="en-GB" b="0" u="none" dirty="0"/>
              <a:t> two</a:t>
            </a:r>
          </a:p>
          <a:p>
            <a:pPr algn="l"/>
            <a:r>
              <a:rPr lang="en-GB" u="none" dirty="0"/>
              <a:t>Quarter past</a:t>
            </a:r>
            <a:r>
              <a:rPr lang="en-GB" b="0" u="none" dirty="0"/>
              <a:t> three</a:t>
            </a:r>
          </a:p>
          <a:p>
            <a:pPr algn="l"/>
            <a:r>
              <a:rPr lang="en-GB" u="none" dirty="0"/>
              <a:t>Quarter to</a:t>
            </a:r>
            <a:r>
              <a:rPr lang="en-GB" b="0" u="none" dirty="0"/>
              <a:t> nine</a:t>
            </a:r>
          </a:p>
          <a:p>
            <a:pPr algn="l"/>
            <a:r>
              <a:rPr lang="en-GB" b="0" u="none" dirty="0"/>
              <a:t>Five</a:t>
            </a:r>
            <a:r>
              <a:rPr lang="en-GB" u="none" dirty="0"/>
              <a:t> past </a:t>
            </a:r>
            <a:r>
              <a:rPr lang="en-GB" b="0" u="none" dirty="0"/>
              <a:t>one</a:t>
            </a:r>
          </a:p>
          <a:p>
            <a:pPr algn="l"/>
            <a:r>
              <a:rPr lang="en-GB" b="0" u="none" dirty="0"/>
              <a:t>Twenty-five </a:t>
            </a:r>
            <a:r>
              <a:rPr lang="en-GB" u="none" dirty="0"/>
              <a:t>to</a:t>
            </a:r>
            <a:r>
              <a:rPr lang="en-GB" b="0" u="none" dirty="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55000" lnSpcReduction="20000"/>
          </a:bodyPr>
          <a:lstStyle/>
          <a:p>
            <a:pPr marL="0" indent="0">
              <a:buNone/>
            </a:pPr>
            <a:r>
              <a:rPr lang="en-GB" dirty="0"/>
              <a:t>Children need to be able to tell the time using a clock with hands. This target can be broken down into several steps.</a:t>
            </a:r>
          </a:p>
          <a:p>
            <a:r>
              <a:rPr lang="en-GB" dirty="0"/>
              <a:t>I can tell the time to the nearest hour.</a:t>
            </a:r>
          </a:p>
          <a:p>
            <a:r>
              <a:rPr lang="en-GB" dirty="0"/>
              <a:t>I can tell the time to the nearest half hour.</a:t>
            </a:r>
          </a:p>
          <a:p>
            <a:r>
              <a:rPr lang="en-GB" dirty="0"/>
              <a:t>I can tell the time to the nearest quarter hour.</a:t>
            </a:r>
          </a:p>
          <a:p>
            <a:r>
              <a:rPr lang="en-GB" dirty="0"/>
              <a:t>I can tell the time to the nearest five minutes.</a:t>
            </a:r>
          </a:p>
          <a:p>
            <a:r>
              <a:rPr lang="en-GB" dirty="0"/>
              <a:t>I can tell the time to the nearest minute.</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6"/>
          <a:stretch>
            <a:fillRect/>
          </a:stretch>
        </p:blipFill>
        <p:spPr>
          <a:xfrm>
            <a:off x="12576" y="108195"/>
            <a:ext cx="1511939" cy="1438781"/>
          </a:xfrm>
          <a:prstGeom prst="rect">
            <a:avLst/>
          </a:prstGeom>
        </p:spPr>
      </p:pic>
    </p:spTree>
    <p:extLst>
      <p:ext uri="{BB962C8B-B14F-4D97-AF65-F5344CB8AC3E}">
        <p14:creationId xmlns:p14="http://schemas.microsoft.com/office/powerpoint/2010/main" val="398835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3 – Summer 2</a:t>
            </a:r>
          </a:p>
        </p:txBody>
      </p:sp>
      <p:sp>
        <p:nvSpPr>
          <p:cNvPr id="3" name="Text Placeholder 2"/>
          <p:cNvSpPr>
            <a:spLocks noGrp="1"/>
          </p:cNvSpPr>
          <p:nvPr>
            <p:ph type="body" sz="quarter" idx="11"/>
          </p:nvPr>
        </p:nvSpPr>
        <p:spPr/>
        <p:txBody>
          <a:bodyPr/>
          <a:lstStyle/>
          <a:p>
            <a:r>
              <a:rPr lang="en-GB" dirty="0"/>
              <a:t>I know the multiplication and division facts for the 8 times table.</a:t>
            </a:r>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Double your fours </a:t>
            </a:r>
            <a:r>
              <a:rPr lang="en-GB" altLang="en-US" dirty="0">
                <a:cs typeface="Arial" pitchFamily="34" charset="0"/>
              </a:rPr>
              <a:t>– Multiplying a number by 8 is the same as multiply by 4 and then doubling the answer. 8 </a:t>
            </a:r>
            <a:r>
              <a:rPr lang="en-GB" dirty="0"/>
              <a:t>× 4 = 32 and </a:t>
            </a:r>
            <a:r>
              <a:rPr lang="en-GB" altLang="en-US" dirty="0">
                <a:cs typeface="Arial" pitchFamily="34" charset="0"/>
              </a:rPr>
              <a:t>double 32 is 64, so 8 </a:t>
            </a:r>
            <a:r>
              <a:rPr lang="en-GB" dirty="0"/>
              <a:t>× 8 = 64.</a:t>
            </a:r>
            <a:endParaRPr lang="en-GB"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u="sng" dirty="0">
                <a:cs typeface="Times New Roman" pitchFamily="18" charset="0"/>
              </a:rPr>
              <a:t>Five six seven eight</a:t>
            </a:r>
            <a:r>
              <a:rPr lang="en-GB" dirty="0">
                <a:cs typeface="Times New Roman" pitchFamily="18" charset="0"/>
              </a:rPr>
              <a:t> – fifty-six is seven times eight (56 = 7 </a:t>
            </a:r>
            <a:r>
              <a:rPr lang="en-GB" dirty="0"/>
              <a:t>× 8). </a:t>
            </a: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46942767"/>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 xmlns:a16="http://schemas.microsoft.com/office/drawing/2014/main" val="20000"/>
                    </a:ext>
                  </a:extLst>
                </a:gridCol>
                <a:gridCol w="847725">
                  <a:extLst>
                    <a:ext uri="{9D8B030D-6E8A-4147-A177-3AD203B41FA5}">
                      <a16:colId xmlns="" xmlns:a16="http://schemas.microsoft.com/office/drawing/2014/main" val="20001"/>
                    </a:ext>
                  </a:extLst>
                </a:gridCol>
                <a:gridCol w="847725">
                  <a:extLst>
                    <a:ext uri="{9D8B030D-6E8A-4147-A177-3AD203B41FA5}">
                      <a16:colId xmlns="" xmlns:a16="http://schemas.microsoft.com/office/drawing/2014/main" val="20002"/>
                    </a:ext>
                  </a:extLst>
                </a:gridCol>
                <a:gridCol w="847725">
                  <a:extLst>
                    <a:ext uri="{9D8B030D-6E8A-4147-A177-3AD203B41FA5}">
                      <a16:colId xmlns="" xmlns:a16="http://schemas.microsoft.com/office/drawing/2014/main" val="20003"/>
                    </a:ext>
                  </a:extLst>
                </a:gridCol>
              </a:tblGrid>
              <a:tr h="2506219">
                <a:tc>
                  <a:txBody>
                    <a:bodyPr/>
                    <a:lstStyle/>
                    <a:p>
                      <a:pPr algn="ctr">
                        <a:lnSpc>
                          <a:spcPct val="115000"/>
                        </a:lnSpc>
                        <a:spcAft>
                          <a:spcPts val="0"/>
                        </a:spcAft>
                      </a:pPr>
                      <a:r>
                        <a:rPr lang="en-GB" sz="1100" dirty="0">
                          <a:effectLst/>
                        </a:rPr>
                        <a:t>8 × 1 = 8</a:t>
                      </a:r>
                    </a:p>
                    <a:p>
                      <a:pPr algn="ctr">
                        <a:lnSpc>
                          <a:spcPct val="115000"/>
                        </a:lnSpc>
                        <a:spcAft>
                          <a:spcPts val="0"/>
                        </a:spcAft>
                      </a:pPr>
                      <a:r>
                        <a:rPr lang="en-GB" sz="1100" dirty="0">
                          <a:effectLst/>
                        </a:rPr>
                        <a:t>8 × 2 = 16</a:t>
                      </a:r>
                    </a:p>
                    <a:p>
                      <a:pPr algn="ctr">
                        <a:lnSpc>
                          <a:spcPct val="115000"/>
                        </a:lnSpc>
                        <a:spcAft>
                          <a:spcPts val="0"/>
                        </a:spcAft>
                      </a:pPr>
                      <a:r>
                        <a:rPr lang="en-GB" sz="1100" dirty="0">
                          <a:effectLst/>
                        </a:rPr>
                        <a:t>8 × 3 = 24</a:t>
                      </a:r>
                    </a:p>
                    <a:p>
                      <a:pPr algn="ctr">
                        <a:lnSpc>
                          <a:spcPct val="115000"/>
                        </a:lnSpc>
                        <a:spcAft>
                          <a:spcPts val="0"/>
                        </a:spcAft>
                      </a:pPr>
                      <a:r>
                        <a:rPr lang="en-GB" sz="1100" dirty="0">
                          <a:effectLst/>
                        </a:rPr>
                        <a:t>8 × 4 = 32</a:t>
                      </a:r>
                    </a:p>
                    <a:p>
                      <a:pPr algn="ctr">
                        <a:lnSpc>
                          <a:spcPct val="115000"/>
                        </a:lnSpc>
                        <a:spcAft>
                          <a:spcPts val="0"/>
                        </a:spcAft>
                      </a:pPr>
                      <a:r>
                        <a:rPr lang="en-GB" sz="1100" dirty="0">
                          <a:effectLst/>
                        </a:rPr>
                        <a:t>8 × 5 = 40</a:t>
                      </a:r>
                    </a:p>
                    <a:p>
                      <a:pPr algn="ctr">
                        <a:lnSpc>
                          <a:spcPct val="115000"/>
                        </a:lnSpc>
                        <a:spcAft>
                          <a:spcPts val="0"/>
                        </a:spcAft>
                      </a:pPr>
                      <a:r>
                        <a:rPr lang="en-GB" sz="1100" baseline="0" dirty="0">
                          <a:effectLst/>
                        </a:rPr>
                        <a:t>8 </a:t>
                      </a:r>
                      <a:r>
                        <a:rPr lang="en-GB" sz="1100" dirty="0">
                          <a:effectLst/>
                        </a:rPr>
                        <a:t>× 6 = 48</a:t>
                      </a:r>
                    </a:p>
                    <a:p>
                      <a:pPr algn="ctr">
                        <a:lnSpc>
                          <a:spcPct val="115000"/>
                        </a:lnSpc>
                        <a:spcAft>
                          <a:spcPts val="0"/>
                        </a:spcAft>
                      </a:pPr>
                      <a:r>
                        <a:rPr lang="en-GB" sz="1100" dirty="0">
                          <a:effectLst/>
                        </a:rPr>
                        <a:t>8 × 7 = 56</a:t>
                      </a:r>
                    </a:p>
                    <a:p>
                      <a:pPr algn="ctr">
                        <a:lnSpc>
                          <a:spcPct val="115000"/>
                        </a:lnSpc>
                        <a:spcAft>
                          <a:spcPts val="0"/>
                        </a:spcAft>
                      </a:pPr>
                      <a:r>
                        <a:rPr lang="en-GB" sz="1100" dirty="0">
                          <a:effectLst/>
                        </a:rPr>
                        <a:t>8 × 8 = 64</a:t>
                      </a:r>
                    </a:p>
                    <a:p>
                      <a:pPr algn="ctr">
                        <a:lnSpc>
                          <a:spcPct val="115000"/>
                        </a:lnSpc>
                        <a:spcAft>
                          <a:spcPts val="0"/>
                        </a:spcAft>
                      </a:pPr>
                      <a:r>
                        <a:rPr lang="en-GB" sz="1100" dirty="0">
                          <a:effectLst/>
                        </a:rPr>
                        <a:t>8 × 9 = 72</a:t>
                      </a:r>
                    </a:p>
                    <a:p>
                      <a:pPr algn="ctr">
                        <a:lnSpc>
                          <a:spcPct val="115000"/>
                        </a:lnSpc>
                        <a:spcAft>
                          <a:spcPts val="0"/>
                        </a:spcAft>
                      </a:pPr>
                      <a:r>
                        <a:rPr lang="en-GB" sz="1100" dirty="0">
                          <a:effectLst/>
                        </a:rPr>
                        <a:t>8 × 10 = 80</a:t>
                      </a:r>
                    </a:p>
                    <a:p>
                      <a:pPr algn="ctr">
                        <a:lnSpc>
                          <a:spcPct val="115000"/>
                        </a:lnSpc>
                        <a:spcAft>
                          <a:spcPts val="0"/>
                        </a:spcAft>
                      </a:pPr>
                      <a:r>
                        <a:rPr lang="en-GB" sz="1100" dirty="0">
                          <a:effectLst/>
                        </a:rPr>
                        <a:t>8 × 11 = 88</a:t>
                      </a:r>
                    </a:p>
                    <a:p>
                      <a:pPr algn="ctr">
                        <a:lnSpc>
                          <a:spcPct val="115000"/>
                        </a:lnSpc>
                        <a:spcAft>
                          <a:spcPts val="0"/>
                        </a:spcAft>
                      </a:pPr>
                      <a:r>
                        <a:rPr lang="en-GB" sz="1100" dirty="0">
                          <a:effectLst/>
                        </a:rPr>
                        <a:t>8 × 12 = 96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1 × 8 = 8</a:t>
                      </a:r>
                    </a:p>
                    <a:p>
                      <a:pPr algn="ctr">
                        <a:lnSpc>
                          <a:spcPct val="115000"/>
                        </a:lnSpc>
                        <a:spcAft>
                          <a:spcPts val="0"/>
                        </a:spcAft>
                      </a:pPr>
                      <a:r>
                        <a:rPr lang="en-GB" sz="1100" dirty="0">
                          <a:effectLst/>
                        </a:rPr>
                        <a:t>2 × 8 = 16</a:t>
                      </a:r>
                    </a:p>
                    <a:p>
                      <a:pPr algn="ctr">
                        <a:lnSpc>
                          <a:spcPct val="115000"/>
                        </a:lnSpc>
                        <a:spcAft>
                          <a:spcPts val="0"/>
                        </a:spcAft>
                      </a:pPr>
                      <a:r>
                        <a:rPr lang="en-GB" sz="1100" dirty="0">
                          <a:effectLst/>
                        </a:rPr>
                        <a:t>3 × 8</a:t>
                      </a:r>
                      <a:r>
                        <a:rPr lang="en-GB" sz="1100" baseline="0" dirty="0">
                          <a:effectLst/>
                        </a:rPr>
                        <a:t> </a:t>
                      </a:r>
                      <a:r>
                        <a:rPr lang="en-GB" sz="1100" dirty="0">
                          <a:effectLst/>
                        </a:rPr>
                        <a:t>= 24</a:t>
                      </a:r>
                    </a:p>
                    <a:p>
                      <a:pPr algn="ctr">
                        <a:lnSpc>
                          <a:spcPct val="115000"/>
                        </a:lnSpc>
                        <a:spcAft>
                          <a:spcPts val="0"/>
                        </a:spcAft>
                      </a:pPr>
                      <a:r>
                        <a:rPr lang="en-GB" sz="1100" dirty="0">
                          <a:effectLst/>
                        </a:rPr>
                        <a:t>4 × 8</a:t>
                      </a:r>
                      <a:r>
                        <a:rPr lang="en-GB" sz="1100" baseline="0" dirty="0">
                          <a:effectLst/>
                        </a:rPr>
                        <a:t> </a:t>
                      </a:r>
                      <a:r>
                        <a:rPr lang="en-GB" sz="1100" dirty="0">
                          <a:effectLst/>
                        </a:rPr>
                        <a:t>= 32</a:t>
                      </a:r>
                    </a:p>
                    <a:p>
                      <a:pPr algn="ctr">
                        <a:lnSpc>
                          <a:spcPct val="115000"/>
                        </a:lnSpc>
                        <a:spcAft>
                          <a:spcPts val="0"/>
                        </a:spcAft>
                      </a:pPr>
                      <a:r>
                        <a:rPr lang="en-GB" sz="1100" dirty="0">
                          <a:effectLst/>
                        </a:rPr>
                        <a:t>5 × 8 = 40</a:t>
                      </a:r>
                    </a:p>
                    <a:p>
                      <a:pPr algn="ctr">
                        <a:lnSpc>
                          <a:spcPct val="115000"/>
                        </a:lnSpc>
                        <a:spcAft>
                          <a:spcPts val="0"/>
                        </a:spcAft>
                      </a:pPr>
                      <a:r>
                        <a:rPr lang="en-GB" sz="1100" baseline="0" dirty="0">
                          <a:effectLst/>
                        </a:rPr>
                        <a:t>6 </a:t>
                      </a:r>
                      <a:r>
                        <a:rPr lang="en-GB" sz="1100" dirty="0">
                          <a:effectLst/>
                        </a:rPr>
                        <a:t>× 8</a:t>
                      </a:r>
                      <a:r>
                        <a:rPr lang="en-GB" sz="1100" baseline="0" dirty="0">
                          <a:effectLst/>
                        </a:rPr>
                        <a:t> </a:t>
                      </a:r>
                      <a:r>
                        <a:rPr lang="en-GB" sz="1100" dirty="0">
                          <a:effectLst/>
                        </a:rPr>
                        <a:t>= 48</a:t>
                      </a:r>
                    </a:p>
                    <a:p>
                      <a:pPr algn="ctr">
                        <a:lnSpc>
                          <a:spcPct val="115000"/>
                        </a:lnSpc>
                        <a:spcAft>
                          <a:spcPts val="0"/>
                        </a:spcAft>
                      </a:pPr>
                      <a:r>
                        <a:rPr lang="en-GB" sz="1100" dirty="0">
                          <a:effectLst/>
                        </a:rPr>
                        <a:t>7 × 8 = 56</a:t>
                      </a:r>
                    </a:p>
                    <a:p>
                      <a:pPr algn="ctr">
                        <a:lnSpc>
                          <a:spcPct val="115000"/>
                        </a:lnSpc>
                        <a:spcAft>
                          <a:spcPts val="0"/>
                        </a:spcAft>
                      </a:pPr>
                      <a:r>
                        <a:rPr lang="en-GB" sz="1100" dirty="0">
                          <a:effectLst/>
                        </a:rPr>
                        <a:t>8 × 8 = 64</a:t>
                      </a:r>
                    </a:p>
                    <a:p>
                      <a:pPr algn="ctr">
                        <a:lnSpc>
                          <a:spcPct val="115000"/>
                        </a:lnSpc>
                        <a:spcAft>
                          <a:spcPts val="0"/>
                        </a:spcAft>
                      </a:pPr>
                      <a:r>
                        <a:rPr lang="en-GB" sz="1100" dirty="0">
                          <a:effectLst/>
                        </a:rPr>
                        <a:t>9 × 8 = 72</a:t>
                      </a:r>
                    </a:p>
                    <a:p>
                      <a:pPr algn="ctr">
                        <a:lnSpc>
                          <a:spcPct val="115000"/>
                        </a:lnSpc>
                        <a:spcAft>
                          <a:spcPts val="0"/>
                        </a:spcAft>
                      </a:pPr>
                      <a:r>
                        <a:rPr lang="en-GB" sz="1100" dirty="0">
                          <a:effectLst/>
                        </a:rPr>
                        <a:t>10 × 8 = 80</a:t>
                      </a:r>
                    </a:p>
                    <a:p>
                      <a:pPr algn="ctr">
                        <a:lnSpc>
                          <a:spcPct val="115000"/>
                        </a:lnSpc>
                        <a:spcAft>
                          <a:spcPts val="0"/>
                        </a:spcAft>
                      </a:pPr>
                      <a:r>
                        <a:rPr lang="en-GB" sz="1100" dirty="0">
                          <a:effectLst/>
                        </a:rPr>
                        <a:t>11 × 8 = 88</a:t>
                      </a:r>
                    </a:p>
                    <a:p>
                      <a:pPr algn="ctr">
                        <a:lnSpc>
                          <a:spcPct val="115000"/>
                        </a:lnSpc>
                        <a:spcAft>
                          <a:spcPts val="0"/>
                        </a:spcAft>
                      </a:pPr>
                      <a:r>
                        <a:rPr lang="en-GB" sz="1100" dirty="0">
                          <a:effectLst/>
                        </a:rPr>
                        <a:t>12 × 8 = 96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8 ÷ 8 = 1</a:t>
                      </a:r>
                    </a:p>
                    <a:p>
                      <a:pPr algn="ctr">
                        <a:lnSpc>
                          <a:spcPct val="115000"/>
                        </a:lnSpc>
                        <a:spcAft>
                          <a:spcPts val="0"/>
                        </a:spcAft>
                      </a:pPr>
                      <a:r>
                        <a:rPr lang="en-GB" sz="1100" dirty="0">
                          <a:effectLst/>
                        </a:rPr>
                        <a:t>16 ÷ 8</a:t>
                      </a:r>
                      <a:r>
                        <a:rPr lang="en-GB" sz="1100" baseline="0" dirty="0">
                          <a:effectLst/>
                        </a:rPr>
                        <a:t> </a:t>
                      </a:r>
                      <a:r>
                        <a:rPr lang="en-GB" sz="1100" dirty="0">
                          <a:effectLst/>
                        </a:rPr>
                        <a:t>= 2</a:t>
                      </a:r>
                    </a:p>
                    <a:p>
                      <a:pPr algn="ctr">
                        <a:lnSpc>
                          <a:spcPct val="115000"/>
                        </a:lnSpc>
                        <a:spcAft>
                          <a:spcPts val="0"/>
                        </a:spcAft>
                      </a:pPr>
                      <a:r>
                        <a:rPr lang="en-GB" sz="1100" dirty="0">
                          <a:effectLst/>
                        </a:rPr>
                        <a:t>24</a:t>
                      </a:r>
                      <a:r>
                        <a:rPr lang="en-GB" sz="1100" baseline="0" dirty="0">
                          <a:effectLst/>
                        </a:rPr>
                        <a:t> </a:t>
                      </a:r>
                      <a:r>
                        <a:rPr lang="en-GB" sz="1100" dirty="0">
                          <a:effectLst/>
                        </a:rPr>
                        <a:t>÷ 8 = 3</a:t>
                      </a:r>
                    </a:p>
                    <a:p>
                      <a:pPr algn="ctr">
                        <a:lnSpc>
                          <a:spcPct val="115000"/>
                        </a:lnSpc>
                        <a:spcAft>
                          <a:spcPts val="0"/>
                        </a:spcAft>
                      </a:pPr>
                      <a:r>
                        <a:rPr lang="en-GB" sz="1100" baseline="0" dirty="0">
                          <a:effectLst/>
                        </a:rPr>
                        <a:t>32 </a:t>
                      </a:r>
                      <a:r>
                        <a:rPr lang="en-GB" sz="1100" dirty="0">
                          <a:effectLst/>
                        </a:rPr>
                        <a:t>÷ 8</a:t>
                      </a:r>
                      <a:r>
                        <a:rPr lang="en-GB" sz="1100" baseline="0" dirty="0">
                          <a:effectLst/>
                        </a:rPr>
                        <a:t> </a:t>
                      </a:r>
                      <a:r>
                        <a:rPr lang="en-GB" sz="1100" dirty="0">
                          <a:effectLst/>
                        </a:rPr>
                        <a:t>= 4</a:t>
                      </a:r>
                    </a:p>
                    <a:p>
                      <a:pPr algn="ctr">
                        <a:lnSpc>
                          <a:spcPct val="115000"/>
                        </a:lnSpc>
                        <a:spcAft>
                          <a:spcPts val="0"/>
                        </a:spcAft>
                      </a:pPr>
                      <a:r>
                        <a:rPr lang="en-GB" sz="1100" baseline="0" dirty="0">
                          <a:effectLst/>
                        </a:rPr>
                        <a:t>40 </a:t>
                      </a:r>
                      <a:r>
                        <a:rPr lang="en-GB" sz="1100" dirty="0">
                          <a:effectLst/>
                        </a:rPr>
                        <a:t>÷ 8 = 5</a:t>
                      </a:r>
                    </a:p>
                    <a:p>
                      <a:pPr algn="ctr">
                        <a:lnSpc>
                          <a:spcPct val="115000"/>
                        </a:lnSpc>
                        <a:spcAft>
                          <a:spcPts val="0"/>
                        </a:spcAft>
                      </a:pPr>
                      <a:r>
                        <a:rPr lang="en-GB" sz="1100" dirty="0">
                          <a:effectLst/>
                        </a:rPr>
                        <a:t>48</a:t>
                      </a:r>
                      <a:r>
                        <a:rPr lang="en-GB" sz="1100" baseline="0" dirty="0">
                          <a:effectLst/>
                        </a:rPr>
                        <a:t> </a:t>
                      </a:r>
                      <a:r>
                        <a:rPr lang="en-GB" sz="1100" dirty="0">
                          <a:effectLst/>
                        </a:rPr>
                        <a:t>÷ 8</a:t>
                      </a:r>
                      <a:r>
                        <a:rPr lang="en-GB" sz="1100" baseline="0" dirty="0">
                          <a:effectLst/>
                        </a:rPr>
                        <a:t> </a:t>
                      </a:r>
                      <a:r>
                        <a:rPr lang="en-GB" sz="1100" dirty="0">
                          <a:effectLst/>
                        </a:rPr>
                        <a:t>= 6</a:t>
                      </a:r>
                    </a:p>
                    <a:p>
                      <a:pPr algn="ctr">
                        <a:lnSpc>
                          <a:spcPct val="115000"/>
                        </a:lnSpc>
                        <a:spcAft>
                          <a:spcPts val="0"/>
                        </a:spcAft>
                      </a:pPr>
                      <a:r>
                        <a:rPr lang="en-GB" sz="1100" dirty="0">
                          <a:effectLst/>
                        </a:rPr>
                        <a:t>56 ÷ 8 = 7</a:t>
                      </a:r>
                    </a:p>
                    <a:p>
                      <a:pPr algn="ctr">
                        <a:lnSpc>
                          <a:spcPct val="115000"/>
                        </a:lnSpc>
                        <a:spcAft>
                          <a:spcPts val="0"/>
                        </a:spcAft>
                      </a:pPr>
                      <a:r>
                        <a:rPr lang="en-GB" sz="1100" dirty="0">
                          <a:effectLst/>
                        </a:rPr>
                        <a:t>64 ÷ 8</a:t>
                      </a:r>
                      <a:r>
                        <a:rPr lang="en-GB" sz="1100" baseline="0" dirty="0">
                          <a:effectLst/>
                        </a:rPr>
                        <a:t> </a:t>
                      </a:r>
                      <a:r>
                        <a:rPr lang="en-GB" sz="1100" dirty="0">
                          <a:effectLst/>
                        </a:rPr>
                        <a:t>= 8</a:t>
                      </a:r>
                    </a:p>
                    <a:p>
                      <a:pPr algn="ctr">
                        <a:lnSpc>
                          <a:spcPct val="115000"/>
                        </a:lnSpc>
                        <a:spcAft>
                          <a:spcPts val="0"/>
                        </a:spcAft>
                      </a:pPr>
                      <a:r>
                        <a:rPr lang="en-GB" sz="1100" dirty="0">
                          <a:effectLst/>
                        </a:rPr>
                        <a:t>72 ÷ 8 = 9</a:t>
                      </a:r>
                    </a:p>
                    <a:p>
                      <a:pPr algn="ctr">
                        <a:lnSpc>
                          <a:spcPct val="115000"/>
                        </a:lnSpc>
                        <a:spcAft>
                          <a:spcPts val="0"/>
                        </a:spcAft>
                      </a:pPr>
                      <a:r>
                        <a:rPr lang="en-GB" sz="1100" dirty="0">
                          <a:effectLst/>
                        </a:rPr>
                        <a:t>80 ÷ 8</a:t>
                      </a:r>
                      <a:r>
                        <a:rPr lang="en-GB" sz="1100" baseline="0" dirty="0">
                          <a:effectLst/>
                        </a:rPr>
                        <a:t> </a:t>
                      </a:r>
                      <a:r>
                        <a:rPr lang="en-GB" sz="1100" dirty="0">
                          <a:effectLst/>
                        </a:rPr>
                        <a:t>= 10</a:t>
                      </a:r>
                    </a:p>
                    <a:p>
                      <a:pPr algn="ctr">
                        <a:lnSpc>
                          <a:spcPct val="115000"/>
                        </a:lnSpc>
                        <a:spcAft>
                          <a:spcPts val="0"/>
                        </a:spcAft>
                      </a:pPr>
                      <a:r>
                        <a:rPr lang="en-GB" sz="1100" dirty="0">
                          <a:effectLst/>
                        </a:rPr>
                        <a:t>88 ÷ 8</a:t>
                      </a:r>
                      <a:r>
                        <a:rPr lang="en-GB" sz="1100" baseline="0" dirty="0">
                          <a:effectLst/>
                        </a:rPr>
                        <a:t> </a:t>
                      </a:r>
                      <a:r>
                        <a:rPr lang="en-GB" sz="1100" dirty="0">
                          <a:effectLst/>
                        </a:rPr>
                        <a:t>= 11</a:t>
                      </a:r>
                    </a:p>
                    <a:p>
                      <a:pPr algn="ctr">
                        <a:lnSpc>
                          <a:spcPct val="115000"/>
                        </a:lnSpc>
                        <a:spcAft>
                          <a:spcPts val="0"/>
                        </a:spcAft>
                      </a:pPr>
                      <a:r>
                        <a:rPr lang="en-GB" sz="1100" dirty="0">
                          <a:effectLst/>
                        </a:rPr>
                        <a:t>96 ÷ 8</a:t>
                      </a:r>
                      <a:r>
                        <a:rPr lang="en-GB" sz="1100" baseline="0" dirty="0">
                          <a:effectLst/>
                        </a:rPr>
                        <a:t> </a:t>
                      </a:r>
                      <a:r>
                        <a:rPr lang="en-GB" sz="1100" dirty="0">
                          <a:effectLst/>
                        </a:rPr>
                        <a:t>= 12</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8 ÷ 1 = 8</a:t>
                      </a:r>
                    </a:p>
                    <a:p>
                      <a:pPr algn="ctr">
                        <a:lnSpc>
                          <a:spcPct val="115000"/>
                        </a:lnSpc>
                        <a:spcAft>
                          <a:spcPts val="0"/>
                        </a:spcAft>
                      </a:pPr>
                      <a:r>
                        <a:rPr lang="en-GB" sz="1100" dirty="0">
                          <a:effectLst/>
                        </a:rPr>
                        <a:t>16 ÷ 2</a:t>
                      </a:r>
                      <a:r>
                        <a:rPr lang="en-GB" sz="1100" baseline="0" dirty="0">
                          <a:effectLst/>
                        </a:rPr>
                        <a:t> </a:t>
                      </a:r>
                      <a:r>
                        <a:rPr lang="en-GB" sz="1100" dirty="0">
                          <a:effectLst/>
                        </a:rPr>
                        <a:t>= 8</a:t>
                      </a:r>
                    </a:p>
                    <a:p>
                      <a:pPr algn="ctr">
                        <a:lnSpc>
                          <a:spcPct val="115000"/>
                        </a:lnSpc>
                        <a:spcAft>
                          <a:spcPts val="0"/>
                        </a:spcAft>
                      </a:pPr>
                      <a:r>
                        <a:rPr lang="en-GB" sz="1100" dirty="0">
                          <a:effectLst/>
                        </a:rPr>
                        <a:t>24</a:t>
                      </a:r>
                      <a:r>
                        <a:rPr lang="en-GB" sz="1100" baseline="0" dirty="0">
                          <a:effectLst/>
                        </a:rPr>
                        <a:t> </a:t>
                      </a:r>
                      <a:r>
                        <a:rPr lang="en-GB" sz="1100" dirty="0">
                          <a:effectLst/>
                        </a:rPr>
                        <a:t>÷ 3 = 8</a:t>
                      </a:r>
                    </a:p>
                    <a:p>
                      <a:pPr algn="ctr">
                        <a:lnSpc>
                          <a:spcPct val="115000"/>
                        </a:lnSpc>
                        <a:spcAft>
                          <a:spcPts val="0"/>
                        </a:spcAft>
                      </a:pPr>
                      <a:r>
                        <a:rPr lang="en-GB" sz="1100" dirty="0">
                          <a:effectLst/>
                        </a:rPr>
                        <a:t>32 ÷ 4</a:t>
                      </a:r>
                      <a:r>
                        <a:rPr lang="en-GB" sz="1100" baseline="0" dirty="0">
                          <a:effectLst/>
                        </a:rPr>
                        <a:t> </a:t>
                      </a:r>
                      <a:r>
                        <a:rPr lang="en-GB" sz="1100" dirty="0">
                          <a:effectLst/>
                        </a:rPr>
                        <a:t>= 8</a:t>
                      </a:r>
                    </a:p>
                    <a:p>
                      <a:pPr algn="ctr">
                        <a:lnSpc>
                          <a:spcPct val="115000"/>
                        </a:lnSpc>
                        <a:spcAft>
                          <a:spcPts val="0"/>
                        </a:spcAft>
                      </a:pPr>
                      <a:r>
                        <a:rPr lang="en-GB" sz="1100" baseline="0" dirty="0">
                          <a:effectLst/>
                        </a:rPr>
                        <a:t>40 </a:t>
                      </a:r>
                      <a:r>
                        <a:rPr lang="en-GB" sz="1100" dirty="0">
                          <a:effectLst/>
                        </a:rPr>
                        <a:t>÷ 5 = 8</a:t>
                      </a:r>
                    </a:p>
                    <a:p>
                      <a:pPr algn="ctr">
                        <a:lnSpc>
                          <a:spcPct val="115000"/>
                        </a:lnSpc>
                        <a:spcAft>
                          <a:spcPts val="0"/>
                        </a:spcAft>
                      </a:pPr>
                      <a:r>
                        <a:rPr lang="en-GB" sz="1100" dirty="0">
                          <a:effectLst/>
                        </a:rPr>
                        <a:t>48 ÷ 6</a:t>
                      </a:r>
                      <a:r>
                        <a:rPr lang="en-GB" sz="1100" baseline="0" dirty="0">
                          <a:effectLst/>
                        </a:rPr>
                        <a:t> </a:t>
                      </a:r>
                      <a:r>
                        <a:rPr lang="en-GB" sz="1100" dirty="0">
                          <a:effectLst/>
                        </a:rPr>
                        <a:t>= 8</a:t>
                      </a:r>
                    </a:p>
                    <a:p>
                      <a:pPr algn="ctr">
                        <a:lnSpc>
                          <a:spcPct val="115000"/>
                        </a:lnSpc>
                        <a:spcAft>
                          <a:spcPts val="0"/>
                        </a:spcAft>
                      </a:pPr>
                      <a:r>
                        <a:rPr lang="en-GB" sz="1100" dirty="0">
                          <a:effectLst/>
                        </a:rPr>
                        <a:t>56 ÷ 7 = 8</a:t>
                      </a:r>
                    </a:p>
                    <a:p>
                      <a:pPr algn="ctr">
                        <a:lnSpc>
                          <a:spcPct val="115000"/>
                        </a:lnSpc>
                        <a:spcAft>
                          <a:spcPts val="0"/>
                        </a:spcAft>
                      </a:pPr>
                      <a:r>
                        <a:rPr lang="en-GB" sz="1100" baseline="0" dirty="0">
                          <a:effectLst/>
                        </a:rPr>
                        <a:t>64 </a:t>
                      </a:r>
                      <a:r>
                        <a:rPr lang="en-GB" sz="1100" dirty="0">
                          <a:effectLst/>
                        </a:rPr>
                        <a:t>÷ 8</a:t>
                      </a:r>
                      <a:r>
                        <a:rPr lang="en-GB" sz="1100" baseline="0" dirty="0">
                          <a:effectLst/>
                        </a:rPr>
                        <a:t> </a:t>
                      </a:r>
                      <a:r>
                        <a:rPr lang="en-GB" sz="1100" dirty="0">
                          <a:effectLst/>
                        </a:rPr>
                        <a:t>= 8</a:t>
                      </a:r>
                    </a:p>
                    <a:p>
                      <a:pPr algn="ctr">
                        <a:lnSpc>
                          <a:spcPct val="115000"/>
                        </a:lnSpc>
                        <a:spcAft>
                          <a:spcPts val="0"/>
                        </a:spcAft>
                      </a:pPr>
                      <a:r>
                        <a:rPr lang="en-GB" sz="1100" dirty="0">
                          <a:effectLst/>
                        </a:rPr>
                        <a:t>72 ÷ 9 = 8</a:t>
                      </a:r>
                    </a:p>
                    <a:p>
                      <a:pPr algn="ctr">
                        <a:lnSpc>
                          <a:spcPct val="115000"/>
                        </a:lnSpc>
                        <a:spcAft>
                          <a:spcPts val="0"/>
                        </a:spcAft>
                      </a:pPr>
                      <a:r>
                        <a:rPr lang="en-GB" sz="1100" dirty="0">
                          <a:effectLst/>
                        </a:rPr>
                        <a:t>80 ÷ </a:t>
                      </a:r>
                      <a:r>
                        <a:rPr lang="en-GB" sz="1100" baseline="0" dirty="0">
                          <a:effectLst/>
                        </a:rPr>
                        <a:t>10 </a:t>
                      </a:r>
                      <a:r>
                        <a:rPr lang="en-GB" sz="1100" dirty="0">
                          <a:effectLst/>
                        </a:rPr>
                        <a:t>= 8</a:t>
                      </a:r>
                    </a:p>
                    <a:p>
                      <a:pPr algn="ctr">
                        <a:lnSpc>
                          <a:spcPct val="115000"/>
                        </a:lnSpc>
                        <a:spcAft>
                          <a:spcPts val="0"/>
                        </a:spcAft>
                      </a:pPr>
                      <a:r>
                        <a:rPr lang="en-GB" sz="1100" dirty="0">
                          <a:effectLst/>
                        </a:rPr>
                        <a:t>88 ÷ 11 = 8</a:t>
                      </a:r>
                    </a:p>
                    <a:p>
                      <a:pPr algn="ctr">
                        <a:lnSpc>
                          <a:spcPct val="115000"/>
                        </a:lnSpc>
                        <a:spcAft>
                          <a:spcPts val="0"/>
                        </a:spcAft>
                      </a:pPr>
                      <a:r>
                        <a:rPr lang="en-GB" sz="1100" dirty="0">
                          <a:effectLst/>
                        </a:rPr>
                        <a:t>96 ÷ 12</a:t>
                      </a:r>
                      <a:r>
                        <a:rPr lang="en-GB" sz="1100" baseline="0" dirty="0">
                          <a:effectLst/>
                        </a:rPr>
                        <a:t> </a:t>
                      </a:r>
                      <a:r>
                        <a:rPr lang="en-GB" sz="1100" dirty="0">
                          <a:effectLst/>
                        </a:rPr>
                        <a:t>= 8</a:t>
                      </a:r>
                    </a:p>
                    <a:p>
                      <a:pPr algn="ctr">
                        <a:lnSpc>
                          <a:spcPct val="115000"/>
                        </a:lnSpc>
                        <a:spcAft>
                          <a:spcPts val="0"/>
                        </a:spcAft>
                      </a:pPr>
                      <a:endParaRPr lang="en-GB" sz="1100" dirty="0">
                        <a:effectLst/>
                      </a:endParaRPr>
                    </a:p>
                  </a:txBody>
                  <a:tcPr marL="68580" marR="68580" marT="0" marB="0"/>
                </a:tc>
                <a:extLst>
                  <a:ext uri="{0D108BD9-81ED-4DB2-BD59-A6C34878D82A}">
                    <a16:rowId xmlns=""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a:t>Key Vocabulary</a:t>
            </a:r>
          </a:p>
          <a:p>
            <a:pPr algn="l"/>
            <a:r>
              <a:rPr lang="en-GB" b="0" u="none" dirty="0"/>
              <a:t>What is 8 </a:t>
            </a:r>
            <a:r>
              <a:rPr lang="en-GB" u="none" dirty="0"/>
              <a:t>multiplied by </a:t>
            </a:r>
            <a:r>
              <a:rPr lang="en-GB" b="0" u="none" dirty="0"/>
              <a:t>6?</a:t>
            </a:r>
          </a:p>
          <a:p>
            <a:pPr algn="l"/>
            <a:r>
              <a:rPr lang="en-GB" b="0" u="none" dirty="0"/>
              <a:t>What is 8</a:t>
            </a:r>
            <a:r>
              <a:rPr lang="en-GB" u="none" dirty="0"/>
              <a:t> times </a:t>
            </a:r>
            <a:r>
              <a:rPr lang="en-GB" b="0" u="none" dirty="0"/>
              <a:t>8?</a:t>
            </a:r>
          </a:p>
          <a:p>
            <a:pPr algn="l"/>
            <a:r>
              <a:rPr lang="en-GB" b="0" u="none" dirty="0"/>
              <a:t>What is 24 </a:t>
            </a:r>
            <a:r>
              <a:rPr lang="en-GB" u="none" dirty="0"/>
              <a:t>divided by </a:t>
            </a:r>
            <a:r>
              <a:rPr lang="en-GB" b="0" u="none" dirty="0"/>
              <a:t>8?</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8 × ⃝ = 16 or ⃝ ÷ 8 = 7.</a:t>
            </a:r>
          </a:p>
          <a:p>
            <a:endParaRPr lang="en-GB" dirty="0"/>
          </a:p>
        </p:txBody>
      </p:sp>
      <p:pic>
        <p:nvPicPr>
          <p:cNvPr id="5" name="Picture 4"/>
          <p:cNvPicPr>
            <a:picLocks noChangeAspect="1"/>
          </p:cNvPicPr>
          <p:nvPr/>
        </p:nvPicPr>
        <p:blipFill>
          <a:blip r:embed="rId2"/>
          <a:stretch>
            <a:fillRect/>
          </a:stretch>
        </p:blipFill>
        <p:spPr>
          <a:xfrm>
            <a:off x="92573" y="54520"/>
            <a:ext cx="1511939" cy="1438781"/>
          </a:xfrm>
          <a:prstGeom prst="rect">
            <a:avLst/>
          </a:prstGeom>
        </p:spPr>
      </p:pic>
    </p:spTree>
    <p:extLst>
      <p:ext uri="{BB962C8B-B14F-4D97-AF65-F5344CB8AC3E}">
        <p14:creationId xmlns:p14="http://schemas.microsoft.com/office/powerpoint/2010/main" val="2476221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5B7032C09E2242B7EB829DE666552E" ma:contentTypeVersion="13" ma:contentTypeDescription="Create a new document." ma:contentTypeScope="" ma:versionID="c8667be6ae91c1698e2e39b8898e3dd0">
  <xsd:schema xmlns:xsd="http://www.w3.org/2001/XMLSchema" xmlns:xs="http://www.w3.org/2001/XMLSchema" xmlns:p="http://schemas.microsoft.com/office/2006/metadata/properties" xmlns:ns2="7cc82a9c-448d-4cab-b5c1-eaba1c46d73b" xmlns:ns3="a908dd92-c0dd-4e3a-8626-197d0950f6b8" targetNamespace="http://schemas.microsoft.com/office/2006/metadata/properties" ma:root="true" ma:fieldsID="9368d45be8e3bd28c1af6161f0334884" ns2:_="" ns3:_="">
    <xsd:import namespace="7cc82a9c-448d-4cab-b5c1-eaba1c46d73b"/>
    <xsd:import namespace="a908dd92-c0dd-4e3a-8626-197d0950f6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c82a9c-448d-4cab-b5c1-eaba1c46d7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908dd92-c0dd-4e3a-8626-197d0950f6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8002F3-1B55-4C0C-BAF9-886CC6DB7C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c82a9c-448d-4cab-b5c1-eaba1c46d73b"/>
    <ds:schemaRef ds:uri="a908dd92-c0dd-4e3a-8626-197d0950f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FA24B-A9EA-4FEC-8D5E-59FF4E04630E}">
  <ds:schemaRefs>
    <ds:schemaRef ds:uri="http://schemas.microsoft.com/sharepoint/v3/contenttype/forms"/>
  </ds:schemaRefs>
</ds:datastoreItem>
</file>

<file path=customXml/itemProps3.xml><?xml version="1.0" encoding="utf-8"?>
<ds:datastoreItem xmlns:ds="http://schemas.openxmlformats.org/officeDocument/2006/customXml" ds:itemID="{52DE6C2A-815A-49BC-82F8-555A3804014B}">
  <ds:schemaRefs>
    <ds:schemaRef ds:uri="7cc82a9c-448d-4cab-b5c1-eaba1c46d73b"/>
    <ds:schemaRef ds:uri="http://www.w3.org/XML/1998/namespace"/>
    <ds:schemaRef ds:uri="a908dd92-c0dd-4e3a-8626-197d0950f6b8"/>
    <ds:schemaRef ds:uri="http://purl.org/dc/dcmitype/"/>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3375</TotalTime>
  <Words>2511</Words>
  <Application>Microsoft Office PowerPoint</Application>
  <PresentationFormat>On-screen Show (4:3)</PresentationFormat>
  <Paragraphs>315</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Bookman Old Style</vt:lpstr>
      <vt:lpstr>Calibri</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John</cp:lastModifiedBy>
  <cp:revision>117</cp:revision>
  <cp:lastPrinted>2020-02-26T11:57:13Z</cp:lastPrinted>
  <dcterms:created xsi:type="dcterms:W3CDTF">2014-08-28T09:37:14Z</dcterms:created>
  <dcterms:modified xsi:type="dcterms:W3CDTF">2022-04-29T23:00:13Z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0x010100955B7032C09E2242B7EB829DE666552E</vt:lpwstr>
  </property>
</Properties>
</file>