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76" r:id="rId5"/>
    <p:sldId id="262" r:id="rId6"/>
    <p:sldId id="279" r:id="rId7"/>
    <p:sldId id="263" r:id="rId8"/>
    <p:sldId id="280" r:id="rId9"/>
    <p:sldId id="264" r:id="rId10"/>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058D66-ACFD-ECBC-51A9-F4A69A695544}" v="5" dt="2021-11-11T16:28:41.8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71" autoAdjust="0"/>
  </p:normalViewPr>
  <p:slideViewPr>
    <p:cSldViewPr>
      <p:cViewPr varScale="1">
        <p:scale>
          <a:sx n="65" d="100"/>
          <a:sy n="65" d="100"/>
        </p:scale>
        <p:origin x="2022" y="72"/>
      </p:cViewPr>
      <p:guideLst>
        <p:guide orient="horz" pos="2880"/>
        <p:guide pos="2160"/>
      </p:guideLst>
    </p:cSldViewPr>
  </p:slideViewPr>
  <p:outlineViewPr>
    <p:cViewPr>
      <p:scale>
        <a:sx n="33" d="100"/>
        <a:sy n="33" d="100"/>
      </p:scale>
      <p:origin x="48" y="59274"/>
    </p:cViewPr>
  </p:outlin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mayfieldcambridge.org/"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1" name="Rectangle 20"/>
          <p:cNvSpPr/>
          <p:nvPr/>
        </p:nvSpPr>
        <p:spPr>
          <a:xfrm>
            <a:off x="1628801" y="196735"/>
            <a:ext cx="4896544" cy="12621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685800" y="1619672"/>
            <a:ext cx="5839544" cy="712879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188640" y="1619672"/>
            <a:ext cx="171450" cy="712879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3073" name="Picture 16" descr="Mayfield Primary School">
            <a:hlinkClick r:id="rId2" tooltip="&quot; Everyone is welcome ·         Our diversity enriches us all ·         We all do our best for ourselves and for each other&quo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8641" y="196734"/>
            <a:ext cx="1262180" cy="126218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7"/>
          <p:cNvSpPr txBox="1">
            <a:spLocks/>
          </p:cNvSpPr>
          <p:nvPr userDrawn="1"/>
        </p:nvSpPr>
        <p:spPr>
          <a:xfrm>
            <a:off x="1628801" y="269688"/>
            <a:ext cx="4896544" cy="542203"/>
          </a:xfrm>
          <a:prstGeom prst="rect">
            <a:avLst/>
          </a:prstGeom>
        </p:spPr>
        <p:txBody>
          <a:bodyPr vert="horz" anchor="t" anchorCtr="0">
            <a:normAutofit fontScale="92500" lnSpcReduction="10000"/>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en-US" dirty="0"/>
              <a:t>Key</a:t>
            </a:r>
            <a:r>
              <a:rPr lang="en-US" baseline="0" dirty="0"/>
              <a:t> Instant Recall Facts</a:t>
            </a:r>
            <a:endParaRPr lang="en-US" dirty="0"/>
          </a:p>
        </p:txBody>
      </p:sp>
      <p:sp>
        <p:nvSpPr>
          <p:cNvPr id="5" name="Text Placeholder 4"/>
          <p:cNvSpPr>
            <a:spLocks noGrp="1"/>
          </p:cNvSpPr>
          <p:nvPr>
            <p:ph type="body" sz="quarter" idx="10"/>
          </p:nvPr>
        </p:nvSpPr>
        <p:spPr>
          <a:xfrm>
            <a:off x="1628775" y="827089"/>
            <a:ext cx="4895850" cy="631825"/>
          </a:xfrm>
        </p:spPr>
        <p:txBody>
          <a:bodyPr/>
          <a:lstStyle>
            <a:lvl1pPr marL="0" indent="0" algn="ctr">
              <a:buNone/>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p:txBody>
      </p:sp>
      <p:sp>
        <p:nvSpPr>
          <p:cNvPr id="7" name="Text Placeholder 6"/>
          <p:cNvSpPr>
            <a:spLocks noGrp="1"/>
          </p:cNvSpPr>
          <p:nvPr>
            <p:ph type="body" sz="quarter" idx="11"/>
          </p:nvPr>
        </p:nvSpPr>
        <p:spPr>
          <a:xfrm>
            <a:off x="685801" y="1619251"/>
            <a:ext cx="5838825" cy="504479"/>
          </a:xfrm>
        </p:spPr>
        <p:txBody>
          <a:bodyPr>
            <a:normAutofit/>
          </a:bodyPr>
          <a:lstStyle>
            <a:lvl1pPr marL="0" indent="0" algn="ctr">
              <a:buNone/>
              <a:defRPr sz="1600" b="1">
                <a:latin typeface="Calibri" panose="020F0502020204030204" pitchFamily="34" charset="0"/>
              </a:defRPr>
            </a:lvl1pPr>
          </a:lstStyle>
          <a:p>
            <a:pPr lvl="0"/>
            <a:r>
              <a:rPr lang="en-US" dirty="0"/>
              <a:t>Click to edit Master text styles</a:t>
            </a:r>
          </a:p>
        </p:txBody>
      </p:sp>
      <p:sp>
        <p:nvSpPr>
          <p:cNvPr id="11" name="Text Placeholder 10"/>
          <p:cNvSpPr>
            <a:spLocks noGrp="1"/>
          </p:cNvSpPr>
          <p:nvPr>
            <p:ph type="body" sz="quarter" idx="12"/>
          </p:nvPr>
        </p:nvSpPr>
        <p:spPr>
          <a:xfrm>
            <a:off x="686519" y="5724128"/>
            <a:ext cx="5838825" cy="3024336"/>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12" name="TextBox 11"/>
          <p:cNvSpPr txBox="1"/>
          <p:nvPr userDrawn="1"/>
        </p:nvSpPr>
        <p:spPr>
          <a:xfrm>
            <a:off x="694929" y="2054424"/>
            <a:ext cx="5839544"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By the end of this half term, children should know the following facts. The aim is for them to recall these facts </a:t>
            </a:r>
            <a:r>
              <a:rPr kumimoji="0" lang="en-GB" altLang="en-US" sz="1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instantly</a:t>
            </a:r>
            <a:r>
              <a:rPr kumimoji="0" lang="en-GB" altLang="en-US" sz="12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t>
            </a:r>
            <a:endParaRPr kumimoji="0" lang="en-GB" altLang="en-US" sz="1200" b="0" i="0" u="none" strike="noStrike" cap="none" normalizeH="0" baseline="0" dirty="0">
              <a:ln>
                <a:noFill/>
              </a:ln>
              <a:solidFill>
                <a:schemeClr val="tx1"/>
              </a:solidFill>
              <a:effectLst/>
              <a:latin typeface="Calibri" panose="020F0502020204030204" pitchFamily="34" charset="0"/>
              <a:cs typeface="Arial" pitchFamily="34" charset="0"/>
            </a:endParaRPr>
          </a:p>
          <a:p>
            <a:endParaRPr lang="en-GB" dirty="0"/>
          </a:p>
        </p:txBody>
      </p:sp>
      <p:sp>
        <p:nvSpPr>
          <p:cNvPr id="15" name="Content Placeholder 14"/>
          <p:cNvSpPr>
            <a:spLocks noGrp="1"/>
          </p:cNvSpPr>
          <p:nvPr>
            <p:ph sz="quarter" idx="13"/>
          </p:nvPr>
        </p:nvSpPr>
        <p:spPr>
          <a:xfrm>
            <a:off x="719336" y="2555776"/>
            <a:ext cx="3390900" cy="2224088"/>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Text Placeholder 22"/>
          <p:cNvSpPr>
            <a:spLocks noGrp="1"/>
          </p:cNvSpPr>
          <p:nvPr>
            <p:ph type="body" sz="quarter" idx="14"/>
          </p:nvPr>
        </p:nvSpPr>
        <p:spPr>
          <a:xfrm>
            <a:off x="4288334" y="2987824"/>
            <a:ext cx="2020987" cy="1368152"/>
          </a:xfrm>
          <a:solidFill>
            <a:schemeClr val="bg1">
              <a:lumMod val="85000"/>
            </a:schemeClr>
          </a:solidFill>
          <a:ln cap="rnd"/>
        </p:spPr>
        <p:style>
          <a:lnRef idx="2">
            <a:schemeClr val="accent1"/>
          </a:lnRef>
          <a:fillRef idx="1">
            <a:schemeClr val="lt1"/>
          </a:fillRef>
          <a:effectRef idx="0">
            <a:schemeClr val="accent1"/>
          </a:effectRef>
          <a:fontRef idx="none"/>
        </p:style>
        <p:txBody>
          <a:bodyPr/>
          <a:lstStyle>
            <a:lvl1pPr marL="0" indent="0" algn="ctr">
              <a:buNone/>
              <a:defRPr sz="1200" b="1" u="sng">
                <a:latin typeface="Calibri" panose="020F0502020204030204" pitchFamily="34" charset="0"/>
              </a:defRPr>
            </a:lvl1pPr>
            <a:lvl2pPr marL="274320" indent="0" algn="l">
              <a:buNone/>
              <a:defRPr sz="1200">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p:txBody>
      </p:sp>
      <p:sp>
        <p:nvSpPr>
          <p:cNvPr id="34" name="Text Placeholder 10"/>
          <p:cNvSpPr>
            <a:spLocks noGrp="1"/>
          </p:cNvSpPr>
          <p:nvPr>
            <p:ph type="body" sz="quarter" idx="15"/>
          </p:nvPr>
        </p:nvSpPr>
        <p:spPr>
          <a:xfrm>
            <a:off x="685801" y="4932041"/>
            <a:ext cx="5838825" cy="614164"/>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29/04/2022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6"/>
            <a:ext cx="1543050" cy="780203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342900" y="366186"/>
            <a:ext cx="4514850" cy="780203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29/04/2022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
        <p:nvSpPr>
          <p:cNvPr id="7" name="Straight Connector 6"/>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1015325" y="4269269"/>
            <a:ext cx="78028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BA934D29-56AD-4E9C-96DE-62FBA6B8D7B3}" type="datetimeFigureOut">
              <a:rPr lang="en-GB" smtClean="0"/>
              <a:t>29/04/2022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
        <p:nvSpPr>
          <p:cNvPr id="8" name="Content Placeholder 7"/>
          <p:cNvSpPr>
            <a:spLocks noGrp="1"/>
          </p:cNvSpPr>
          <p:nvPr>
            <p:ph sz="quarter" idx="1"/>
          </p:nvPr>
        </p:nvSpPr>
        <p:spPr>
          <a:xfrm>
            <a:off x="342900" y="1625600"/>
            <a:ext cx="6172200" cy="658368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962400"/>
            <a:ext cx="5143500" cy="14224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971550" y="5689600"/>
            <a:ext cx="5086350" cy="1524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800600" y="8473440"/>
            <a:ext cx="1714500" cy="487680"/>
          </a:xfrm>
        </p:spPr>
        <p:txBody>
          <a:bodyPr/>
          <a:lstStyle/>
          <a:p>
            <a:fld id="{BA934D29-56AD-4E9C-96DE-62FBA6B8D7B3}" type="datetimeFigureOut">
              <a:rPr lang="en-GB" smtClean="0"/>
              <a:t>29/04/2022</a:t>
            </a:fld>
            <a:endParaRPr lang="en-GB" dirty="0"/>
          </a:p>
        </p:txBody>
      </p:sp>
      <p:sp>
        <p:nvSpPr>
          <p:cNvPr id="5" name="Footer Placeholder 4"/>
          <p:cNvSpPr>
            <a:spLocks noGrp="1"/>
          </p:cNvSpPr>
          <p:nvPr>
            <p:ph type="ftr" sz="quarter" idx="11"/>
          </p:nvPr>
        </p:nvSpPr>
        <p:spPr>
          <a:xfrm>
            <a:off x="2173986" y="8473440"/>
            <a:ext cx="2606040" cy="487680"/>
          </a:xfrm>
        </p:spPr>
        <p:txBody>
          <a:bodyPr/>
          <a:lstStyle/>
          <a:p>
            <a:endParaRPr lang="en-GB" dirty="0"/>
          </a:p>
        </p:txBody>
      </p:sp>
      <p:sp>
        <p:nvSpPr>
          <p:cNvPr id="6" name="Slide Number Placeholder 5"/>
          <p:cNvSpPr>
            <a:spLocks noGrp="1"/>
          </p:cNvSpPr>
          <p:nvPr>
            <p:ph type="sldNum" sz="quarter" idx="12"/>
          </p:nvPr>
        </p:nvSpPr>
        <p:spPr>
          <a:xfrm>
            <a:off x="802386" y="8473440"/>
            <a:ext cx="1140714" cy="487680"/>
          </a:xfrm>
        </p:spPr>
        <p:txBody>
          <a:bodyPr/>
          <a:lstStyle/>
          <a:p>
            <a:fld id="{E5DB1074-21D6-4ADA-8D77-D7292AA4D2E3}" type="slidenum">
              <a:rPr lang="en-GB" smtClean="0"/>
              <a:t>‹#›</a:t>
            </a:fld>
            <a:endParaRPr lang="en-GB" dirty="0"/>
          </a:p>
        </p:txBody>
      </p:sp>
      <p:sp>
        <p:nvSpPr>
          <p:cNvPr id="7" name="Rectangle 6"/>
          <p:cNvSpPr/>
          <p:nvPr/>
        </p:nvSpPr>
        <p:spPr>
          <a:xfrm>
            <a:off x="685800" y="3759200"/>
            <a:ext cx="5486400" cy="17068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85800" y="3759200"/>
            <a:ext cx="171450" cy="170688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BA934D29-56AD-4E9C-96DE-62FBA6B8D7B3}" type="datetimeFigureOut">
              <a:rPr lang="en-GB" smtClean="0"/>
              <a:t>29/04/2022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9" name="Content Placeholder 8"/>
          <p:cNvSpPr>
            <a:spLocks noGrp="1"/>
          </p:cNvSpPr>
          <p:nvPr>
            <p:ph sz="quarter" idx="1"/>
          </p:nvPr>
        </p:nvSpPr>
        <p:spPr>
          <a:xfrm>
            <a:off x="342900" y="1625600"/>
            <a:ext cx="3031236" cy="658368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3474149" y="1621536"/>
            <a:ext cx="3031236" cy="658368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342901" y="1714500"/>
            <a:ext cx="3030141" cy="9144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3486152" y="1727200"/>
            <a:ext cx="3031331" cy="9144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A934D29-56AD-4E9C-96DE-62FBA6B8D7B3}" type="datetimeFigureOut">
              <a:rPr lang="en-GB" smtClean="0"/>
              <a:t>29/04/2022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5DB1074-21D6-4ADA-8D77-D7292AA4D2E3}" type="slidenum">
              <a:rPr lang="en-GB" smtClean="0"/>
              <a:t>‹#›</a:t>
            </a:fld>
            <a:endParaRPr lang="en-GB" dirty="0"/>
          </a:p>
        </p:txBody>
      </p:sp>
      <p:sp>
        <p:nvSpPr>
          <p:cNvPr id="11" name="Content Placeholder 10"/>
          <p:cNvSpPr>
            <a:spLocks noGrp="1"/>
          </p:cNvSpPr>
          <p:nvPr>
            <p:ph sz="quarter" idx="2"/>
          </p:nvPr>
        </p:nvSpPr>
        <p:spPr>
          <a:xfrm>
            <a:off x="342900" y="2844800"/>
            <a:ext cx="3028950" cy="5384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3486150" y="2844800"/>
            <a:ext cx="3028950" cy="5384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A934D29-56AD-4E9C-96DE-62FBA6B8D7B3}" type="datetimeFigureOut">
              <a:rPr lang="en-GB" smtClean="0"/>
              <a:t>29/04/2022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5DB1074-21D6-4ADA-8D77-D7292AA4D2E3}" type="slidenum">
              <a:rPr lang="en-GB" smtClean="0"/>
              <a:t>‹#›</a:t>
            </a:fld>
            <a:endParaRPr lang="en-GB" dirty="0"/>
          </a:p>
        </p:txBody>
      </p:sp>
      <p:sp>
        <p:nvSpPr>
          <p:cNvPr id="6" name="Isosceles Triangle 5"/>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34D29-56AD-4E9C-96DE-62FBA6B8D7B3}" type="datetimeFigureOut">
              <a:rPr lang="en-GB" smtClean="0"/>
              <a:t>29/04/2022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5DB1074-21D6-4ADA-8D77-D7292AA4D2E3}" type="slidenum">
              <a:rPr lang="en-GB" smtClean="0"/>
              <a:t>‹#›</a:t>
            </a:fld>
            <a:endParaRPr lang="en-GB" dirty="0"/>
          </a:p>
        </p:txBody>
      </p:sp>
      <p:sp>
        <p:nvSpPr>
          <p:cNvPr id="5" name="Straight Connector 4"/>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43450" y="406400"/>
            <a:ext cx="1885950" cy="11176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4743450" y="1625602"/>
            <a:ext cx="1885950" cy="6457951"/>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t>29/04/2022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610264" y="4432300"/>
            <a:ext cx="804672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228600" y="406400"/>
            <a:ext cx="4286250" cy="7620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667808"/>
            <a:ext cx="6172200" cy="899584"/>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342900" y="2540000"/>
            <a:ext cx="6172200" cy="5693664"/>
          </a:xfrm>
          <a:solidFill>
            <a:schemeClr val="tx1">
              <a:shade val="50000"/>
            </a:schemeClr>
          </a:solidFill>
          <a:ln>
            <a:noFill/>
          </a:ln>
          <a:effectLst/>
        </p:spPr>
        <p:txBody>
          <a:bodyPr/>
          <a:lstStyle>
            <a:lvl1pPr marL="0" indent="0">
              <a:spcBef>
                <a:spcPts val="600"/>
              </a:spcBef>
              <a:buNone/>
              <a:defRPr sz="3200"/>
            </a:lvl1pPr>
          </a:lstStyle>
          <a:p>
            <a:r>
              <a:rPr kumimoji="0" lang="en-US" dirty="0"/>
              <a:t>Click icon to add picture</a:t>
            </a:r>
          </a:p>
        </p:txBody>
      </p:sp>
      <p:sp>
        <p:nvSpPr>
          <p:cNvPr id="4" name="Text Placeholder 3"/>
          <p:cNvSpPr>
            <a:spLocks noGrp="1"/>
          </p:cNvSpPr>
          <p:nvPr>
            <p:ph type="body" sz="half" idx="2"/>
          </p:nvPr>
        </p:nvSpPr>
        <p:spPr>
          <a:xfrm>
            <a:off x="342900" y="1625600"/>
            <a:ext cx="6172200" cy="7112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t>29/04/2022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342900" y="667808"/>
            <a:ext cx="137160" cy="9144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42900" y="203200"/>
            <a:ext cx="6172200" cy="13208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342900" y="1625600"/>
            <a:ext cx="6172200" cy="6547104"/>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800600" y="8475133"/>
            <a:ext cx="1716786" cy="487680"/>
          </a:xfrm>
          <a:prstGeom prst="rect">
            <a:avLst/>
          </a:prstGeom>
        </p:spPr>
        <p:txBody>
          <a:bodyPr vert="horz"/>
          <a:lstStyle>
            <a:lvl1pPr algn="l" eaLnBrk="1" latinLnBrk="0" hangingPunct="1">
              <a:defRPr kumimoji="0" sz="1400">
                <a:solidFill>
                  <a:schemeClr val="tx2"/>
                </a:solidFill>
              </a:defRPr>
            </a:lvl1pPr>
          </a:lstStyle>
          <a:p>
            <a:fld id="{BA934D29-56AD-4E9C-96DE-62FBA6B8D7B3}" type="datetimeFigureOut">
              <a:rPr lang="en-GB" smtClean="0"/>
              <a:t>29/04/2022</a:t>
            </a:fld>
            <a:endParaRPr lang="en-GB" dirty="0"/>
          </a:p>
        </p:txBody>
      </p:sp>
      <p:sp>
        <p:nvSpPr>
          <p:cNvPr id="3" name="Footer Placeholder 2"/>
          <p:cNvSpPr>
            <a:spLocks noGrp="1"/>
          </p:cNvSpPr>
          <p:nvPr>
            <p:ph type="ftr" sz="quarter" idx="3"/>
          </p:nvPr>
        </p:nvSpPr>
        <p:spPr>
          <a:xfrm>
            <a:off x="2173986" y="8475133"/>
            <a:ext cx="2628900" cy="487680"/>
          </a:xfrm>
          <a:prstGeom prst="rect">
            <a:avLst/>
          </a:prstGeom>
        </p:spPr>
        <p:txBody>
          <a:bodyPr vert="horz"/>
          <a:lstStyle>
            <a:lvl1pPr algn="r" eaLnBrk="1" latinLnBrk="0" hangingPunct="1">
              <a:defRPr kumimoji="0" sz="1400">
                <a:solidFill>
                  <a:schemeClr val="tx2"/>
                </a:solidFill>
              </a:defRPr>
            </a:lvl1pPr>
          </a:lstStyle>
          <a:p>
            <a:endParaRPr lang="en-GB" dirty="0"/>
          </a:p>
        </p:txBody>
      </p:sp>
      <p:sp>
        <p:nvSpPr>
          <p:cNvPr id="23" name="Slide Number Placeholder 22"/>
          <p:cNvSpPr>
            <a:spLocks noGrp="1"/>
          </p:cNvSpPr>
          <p:nvPr>
            <p:ph type="sldNum" sz="quarter" idx="4"/>
          </p:nvPr>
        </p:nvSpPr>
        <p:spPr>
          <a:xfrm>
            <a:off x="459486" y="8475133"/>
            <a:ext cx="1485900" cy="487680"/>
          </a:xfrm>
          <a:prstGeom prst="rect">
            <a:avLst/>
          </a:prstGeom>
        </p:spPr>
        <p:txBody>
          <a:bodyPr vert="horz"/>
          <a:lstStyle>
            <a:lvl1pPr algn="l" eaLnBrk="1" latinLnBrk="0" hangingPunct="1">
              <a:defRPr kumimoji="0" sz="1400">
                <a:solidFill>
                  <a:schemeClr val="tx2"/>
                </a:solidFill>
              </a:defRPr>
            </a:lvl1pPr>
          </a:lstStyle>
          <a:p>
            <a:fld id="{E5DB1074-21D6-4ADA-8D77-D7292AA4D2E3}" type="slidenum">
              <a:rPr lang="en-GB" smtClean="0"/>
              <a:t>‹#›</a:t>
            </a:fld>
            <a:endParaRPr lang="en-GB" dirty="0"/>
          </a:p>
        </p:txBody>
      </p:sp>
      <p:sp>
        <p:nvSpPr>
          <p:cNvPr id="28" name="Straight Connector 2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342900" y="15240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uk/imgres?imgurl=https://fbcdn-sphotos-a-a.akamaihd.net/hphotos-ak-ash3/579339_243239259109249_1758750518_n.jpg&amp;imgrefurl=http://alohaeigo.blogspot.com/2012/09/time.html&amp;docid=WnlNOfw-xuQsmM&amp;tbnid=DB087gJw5jfVtM:&amp;w=960&amp;h=957&amp;ei=8j8AVIXvKIXb0QW8roCwCA&amp;ved=0CAIQxiAwAA&amp;iact=c"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5.jpeg"/><Relationship Id="rId4" Type="http://schemas.openxmlformats.org/officeDocument/2006/relationships/hyperlink" Target="https://www.google.co.uk/imgres?imgurl=https://fbcdn-sphotos-a-a.akamaihd.net/hphotos-ak-ash3/532734_243239849109190_517913530_n.jpg&amp;imgrefurl=http://alohaeigo.blogspot.com/2012/09/time.html&amp;docid=WnlNOfw-xuQsmM&amp;tbnid=HSLnfo4aOCtNbM&amp;w=960&amp;h=960&amp;ei=aUAAVIHaMqvY0QXTxYHICQ&amp;ved=0CAcQxiAwBQ&amp;iact=c"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3 – Autumn 1</a:t>
            </a:r>
          </a:p>
        </p:txBody>
      </p:sp>
      <p:sp>
        <p:nvSpPr>
          <p:cNvPr id="3" name="Text Placeholder 2"/>
          <p:cNvSpPr>
            <a:spLocks noGrp="1"/>
          </p:cNvSpPr>
          <p:nvPr>
            <p:ph type="body" sz="quarter" idx="11"/>
          </p:nvPr>
        </p:nvSpPr>
        <p:spPr/>
        <p:txBody>
          <a:bodyPr/>
          <a:lstStyle/>
          <a:p>
            <a:r>
              <a:rPr lang="en-GB" dirty="0"/>
              <a:t>I know number bonds for all numbers to 20.</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Buy one get three free</a:t>
            </a:r>
            <a:r>
              <a:rPr lang="en-GB" altLang="en-US" dirty="0">
                <a:ea typeface="Calibri" pitchFamily="34" charset="0"/>
                <a:cs typeface="Times New Roman" pitchFamily="18" charset="0"/>
              </a:rPr>
              <a:t> - If your child knows one fact (e.g. </a:t>
            </a:r>
            <a:r>
              <a:rPr lang="en-GB" altLang="en-US" dirty="0"/>
              <a:t>8</a:t>
            </a:r>
            <a:r>
              <a:rPr lang="en-GB" dirty="0"/>
              <a:t> + 5 = 13), 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a:cs typeface="Times New Roman" pitchFamily="18" charset="0"/>
              </a:rPr>
              <a:t>Use doubles and near doubles</a:t>
            </a:r>
            <a:r>
              <a:rPr lang="en-GB" altLang="en-US" dirty="0">
                <a:cs typeface="Times New Roman" pitchFamily="18" charset="0"/>
              </a:rPr>
              <a:t> – If you know that 6 + 6 = 12, how can you work out 6 + 7? What about 5 + 7?</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 There are missing number questions at </a:t>
            </a:r>
            <a:r>
              <a:rPr lang="en-GB" altLang="en-US" dirty="0">
                <a:cs typeface="Times New Roman" pitchFamily="18" charset="0"/>
                <a:hlinkClick r:id="rId2"/>
              </a:rPr>
              <a:t>www.conkermaths.com</a:t>
            </a:r>
            <a:r>
              <a:rPr lang="en-GB" altLang="en-US" dirty="0">
                <a:cs typeface="Times New Roman" pitchFamily="18" charset="0"/>
              </a:rPr>
              <a:t> .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656184"/>
          </a:xfrm>
        </p:spPr>
        <p:txBody>
          <a:bodyPr>
            <a:normAutofit fontScale="92500"/>
          </a:bodyPr>
          <a:lstStyle/>
          <a:p>
            <a:r>
              <a:rPr lang="en-GB" dirty="0"/>
              <a:t>Key Vocabulary</a:t>
            </a:r>
          </a:p>
          <a:p>
            <a:pPr algn="l"/>
            <a:r>
              <a:rPr lang="en-GB" b="0" u="none" dirty="0"/>
              <a:t>What do I </a:t>
            </a:r>
            <a:r>
              <a:rPr lang="en-GB" u="none" dirty="0"/>
              <a:t>add </a:t>
            </a:r>
            <a:r>
              <a:rPr lang="en-GB" b="0" u="none" dirty="0"/>
              <a:t>to 5 to make 19?</a:t>
            </a:r>
          </a:p>
          <a:p>
            <a:pPr algn="l"/>
            <a:r>
              <a:rPr lang="en-GB" b="0" u="none" dirty="0"/>
              <a:t>What is 17 </a:t>
            </a:r>
            <a:r>
              <a:rPr lang="en-GB" u="none" dirty="0"/>
              <a:t>take away </a:t>
            </a:r>
            <a:r>
              <a:rPr lang="en-GB" b="0" u="none" dirty="0"/>
              <a:t>6?</a:t>
            </a:r>
          </a:p>
          <a:p>
            <a:pPr algn="l"/>
            <a:r>
              <a:rPr lang="en-GB" b="0" u="none" dirty="0"/>
              <a:t>What is 13 </a:t>
            </a:r>
            <a:r>
              <a:rPr lang="en-GB" u="none" dirty="0"/>
              <a:t>less than </a:t>
            </a:r>
            <a:r>
              <a:rPr lang="en-GB" b="0" u="none" dirty="0"/>
              <a:t>15?</a:t>
            </a:r>
          </a:p>
          <a:p>
            <a:pPr algn="l"/>
            <a:r>
              <a:rPr lang="en-GB" u="none" dirty="0"/>
              <a:t>How many more </a:t>
            </a:r>
            <a:r>
              <a:rPr lang="en-GB" b="0" u="none" dirty="0"/>
              <a:t>than 8 is 11?</a:t>
            </a:r>
          </a:p>
          <a:p>
            <a:pPr algn="l"/>
            <a:r>
              <a:rPr lang="en-GB" b="0" u="none" dirty="0"/>
              <a:t>What is the </a:t>
            </a:r>
            <a:r>
              <a:rPr lang="en-GB" u="none" dirty="0"/>
              <a:t>difference</a:t>
            </a:r>
            <a:r>
              <a:rPr lang="en-GB" b="0" u="none" dirty="0"/>
              <a:t> between 9 and 13?</a:t>
            </a:r>
            <a:endParaRPr lang="en-GB" u="none" dirty="0"/>
          </a:p>
        </p:txBody>
      </p:sp>
      <p:sp>
        <p:nvSpPr>
          <p:cNvPr id="13" name="Text Placeholder 12"/>
          <p:cNvSpPr>
            <a:spLocks noGrp="1"/>
          </p:cNvSpPr>
          <p:nvPr>
            <p:ph type="body" sz="quarter" idx="15"/>
          </p:nvPr>
        </p:nvSpPr>
        <p:spPr/>
        <p:txBody>
          <a:bodyPr>
            <a:normAutofit lnSpcReduction="10000"/>
          </a:bodyPr>
          <a:lstStyle/>
          <a:p>
            <a:pPr lvl="0"/>
            <a:r>
              <a:rPr lang="en-GB" dirty="0">
                <a:ea typeface="Calibri" pitchFamily="34" charset="0"/>
                <a:cs typeface="Times New Roman" pitchFamily="18" charset="0"/>
              </a:rPr>
              <a:t>This list includes the most challenging facts but children will need to learn </a:t>
            </a:r>
            <a:r>
              <a:rPr lang="en-GB" b="1" dirty="0">
                <a:ea typeface="Calibri" pitchFamily="34" charset="0"/>
                <a:cs typeface="Times New Roman" pitchFamily="18" charset="0"/>
              </a:rPr>
              <a:t>all </a:t>
            </a:r>
            <a:r>
              <a:rPr lang="en-GB" dirty="0">
                <a:ea typeface="Calibri" pitchFamily="34" charset="0"/>
                <a:cs typeface="Times New Roman" pitchFamily="18" charset="0"/>
              </a:rPr>
              <a:t>number bonds for each number to 20 (e.g. 15 + 2 = 17). This includes related subtraction facts (e.g. 17 – 2 = 15). </a:t>
            </a:r>
            <a:endParaRPr lang="en-GB" altLang="en-US" dirty="0">
              <a:ea typeface="Calibri" pitchFamily="34" charset="0"/>
              <a:cs typeface="Times New Roman" pitchFamily="18" charset="0"/>
            </a:endParaRP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val="1175397973"/>
              </p:ext>
            </p:extLst>
          </p:nvPr>
        </p:nvGraphicFramePr>
        <p:xfrm>
          <a:off x="692696" y="2555776"/>
          <a:ext cx="3456384" cy="2401062"/>
        </p:xfrm>
        <a:graphic>
          <a:graphicData uri="http://schemas.openxmlformats.org/drawingml/2006/table">
            <a:tbl>
              <a:tblPr firstRow="1" bandRow="1">
                <a:tableStyleId>{2D5ABB26-0587-4C30-8999-92F81FD0307C}</a:tableStyleId>
              </a:tblPr>
              <a:tblGrid>
                <a:gridCol w="1152128">
                  <a:extLst>
                    <a:ext uri="{9D8B030D-6E8A-4147-A177-3AD203B41FA5}">
                      <a16:colId xmlns="" xmlns:a16="http://schemas.microsoft.com/office/drawing/2014/main" val="20000"/>
                    </a:ext>
                  </a:extLst>
                </a:gridCol>
                <a:gridCol w="1152128">
                  <a:extLst>
                    <a:ext uri="{9D8B030D-6E8A-4147-A177-3AD203B41FA5}">
                      <a16:colId xmlns="" xmlns:a16="http://schemas.microsoft.com/office/drawing/2014/main" val="20001"/>
                    </a:ext>
                  </a:extLst>
                </a:gridCol>
                <a:gridCol w="1152128">
                  <a:extLst>
                    <a:ext uri="{9D8B030D-6E8A-4147-A177-3AD203B41FA5}">
                      <a16:colId xmlns="" xmlns:a16="http://schemas.microsoft.com/office/drawing/2014/main" val="20002"/>
                    </a:ext>
                  </a:extLst>
                </a:gridCol>
              </a:tblGrid>
              <a:tr h="2109343">
                <a:tc>
                  <a:txBody>
                    <a:bodyPr/>
                    <a:lstStyle/>
                    <a:p>
                      <a:pPr algn="ctr">
                        <a:lnSpc>
                          <a:spcPct val="115000"/>
                        </a:lnSpc>
                        <a:spcAft>
                          <a:spcPts val="0"/>
                        </a:spcAft>
                      </a:pPr>
                      <a:r>
                        <a:rPr lang="en-GB" sz="1100" b="0" dirty="0">
                          <a:effectLst/>
                          <a:latin typeface="Calibri"/>
                          <a:ea typeface="Calibri"/>
                          <a:cs typeface="Times New Roman"/>
                        </a:rPr>
                        <a:t>2 + 9 = 11</a:t>
                      </a:r>
                    </a:p>
                    <a:p>
                      <a:pPr algn="ctr">
                        <a:lnSpc>
                          <a:spcPct val="115000"/>
                        </a:lnSpc>
                        <a:spcAft>
                          <a:spcPts val="0"/>
                        </a:spcAft>
                      </a:pPr>
                      <a:r>
                        <a:rPr lang="en-GB" sz="1100" b="0" dirty="0">
                          <a:effectLst/>
                          <a:latin typeface="Calibri"/>
                          <a:ea typeface="Calibri"/>
                          <a:cs typeface="Times New Roman"/>
                        </a:rPr>
                        <a:t>3 + 8 = 11</a:t>
                      </a:r>
                    </a:p>
                    <a:p>
                      <a:pPr algn="ctr">
                        <a:lnSpc>
                          <a:spcPct val="115000"/>
                        </a:lnSpc>
                        <a:spcAft>
                          <a:spcPts val="0"/>
                        </a:spcAft>
                      </a:pPr>
                      <a:r>
                        <a:rPr lang="en-GB" sz="1100" b="0" dirty="0">
                          <a:effectLst/>
                          <a:latin typeface="Calibri"/>
                          <a:ea typeface="Calibri"/>
                          <a:cs typeface="Times New Roman"/>
                        </a:rPr>
                        <a:t>4 + 7 = 11</a:t>
                      </a:r>
                    </a:p>
                    <a:p>
                      <a:pPr algn="ctr">
                        <a:lnSpc>
                          <a:spcPct val="115000"/>
                        </a:lnSpc>
                        <a:spcAft>
                          <a:spcPts val="0"/>
                        </a:spcAft>
                      </a:pPr>
                      <a:r>
                        <a:rPr lang="en-GB" sz="1100" b="0" dirty="0">
                          <a:effectLst/>
                          <a:latin typeface="Calibri"/>
                          <a:ea typeface="Calibri"/>
                          <a:cs typeface="Times New Roman"/>
                        </a:rPr>
                        <a:t>5 + 6 = 11</a:t>
                      </a:r>
                    </a:p>
                    <a:p>
                      <a:pPr algn="ctr">
                        <a:lnSpc>
                          <a:spcPct val="115000"/>
                        </a:lnSpc>
                        <a:spcAft>
                          <a:spcPts val="0"/>
                        </a:spcAft>
                      </a:pPr>
                      <a:r>
                        <a:rPr lang="en-GB" sz="1100" b="0" dirty="0">
                          <a:effectLst/>
                          <a:latin typeface="Calibri"/>
                          <a:ea typeface="Calibri"/>
                          <a:cs typeface="Times New Roman"/>
                        </a:rPr>
                        <a:t>3</a:t>
                      </a:r>
                      <a:r>
                        <a:rPr lang="en-GB" sz="1100" b="0" baseline="0" dirty="0">
                          <a:effectLst/>
                          <a:latin typeface="Calibri"/>
                          <a:ea typeface="Calibri"/>
                          <a:cs typeface="Times New Roman"/>
                        </a:rPr>
                        <a:t> + 9 = 12</a:t>
                      </a:r>
                    </a:p>
                    <a:p>
                      <a:pPr algn="ctr">
                        <a:lnSpc>
                          <a:spcPct val="115000"/>
                        </a:lnSpc>
                        <a:spcAft>
                          <a:spcPts val="0"/>
                        </a:spcAft>
                      </a:pPr>
                      <a:r>
                        <a:rPr lang="en-GB" sz="1100" b="0" baseline="0" dirty="0">
                          <a:effectLst/>
                          <a:latin typeface="Calibri"/>
                          <a:ea typeface="Calibri"/>
                          <a:cs typeface="Times New Roman"/>
                        </a:rPr>
                        <a:t>4 + 8 = 12</a:t>
                      </a:r>
                    </a:p>
                    <a:p>
                      <a:pPr algn="ctr">
                        <a:lnSpc>
                          <a:spcPct val="115000"/>
                        </a:lnSpc>
                        <a:spcAft>
                          <a:spcPts val="0"/>
                        </a:spcAft>
                      </a:pPr>
                      <a:r>
                        <a:rPr lang="en-GB" sz="1100" b="0" baseline="0" dirty="0">
                          <a:effectLst/>
                          <a:latin typeface="Calibri"/>
                          <a:ea typeface="Calibri"/>
                          <a:cs typeface="Times New Roman"/>
                        </a:rPr>
                        <a:t>5 + 7 = 12</a:t>
                      </a:r>
                    </a:p>
                    <a:p>
                      <a:pPr algn="ctr">
                        <a:lnSpc>
                          <a:spcPct val="115000"/>
                        </a:lnSpc>
                        <a:spcAft>
                          <a:spcPts val="0"/>
                        </a:spcAft>
                      </a:pPr>
                      <a:r>
                        <a:rPr lang="en-GB" sz="1100" b="0" baseline="0" dirty="0">
                          <a:effectLst/>
                          <a:latin typeface="Calibri"/>
                          <a:ea typeface="Calibri"/>
                          <a:cs typeface="Times New Roman"/>
                        </a:rPr>
                        <a:t>6 + 6 = 12</a:t>
                      </a:r>
                    </a:p>
                    <a:p>
                      <a:pPr algn="ctr">
                        <a:lnSpc>
                          <a:spcPct val="115000"/>
                        </a:lnSpc>
                        <a:spcAft>
                          <a:spcPts val="0"/>
                        </a:spcAft>
                      </a:pPr>
                      <a:r>
                        <a:rPr lang="en-GB" sz="1100" b="0" baseline="0" dirty="0">
                          <a:effectLst/>
                          <a:latin typeface="Calibri"/>
                          <a:ea typeface="Calibri"/>
                          <a:cs typeface="Times New Roman"/>
                        </a:rPr>
                        <a:t>4 + 9 = 13</a:t>
                      </a:r>
                    </a:p>
                    <a:p>
                      <a:pPr algn="ctr">
                        <a:lnSpc>
                          <a:spcPct val="115000"/>
                        </a:lnSpc>
                        <a:spcAft>
                          <a:spcPts val="0"/>
                        </a:spcAft>
                      </a:pPr>
                      <a:r>
                        <a:rPr lang="en-GB" sz="1100" b="0" baseline="0" dirty="0">
                          <a:effectLst/>
                          <a:latin typeface="Calibri"/>
                          <a:ea typeface="Calibri"/>
                          <a:cs typeface="Times New Roman"/>
                        </a:rPr>
                        <a:t>5 + 8 = 13</a:t>
                      </a:r>
                    </a:p>
                    <a:p>
                      <a:pPr algn="ctr">
                        <a:lnSpc>
                          <a:spcPct val="115000"/>
                        </a:lnSpc>
                        <a:spcAft>
                          <a:spcPts val="0"/>
                        </a:spcAft>
                      </a:pPr>
                      <a:r>
                        <a:rPr lang="en-GB" sz="1100" b="0" baseline="0" dirty="0">
                          <a:effectLst/>
                          <a:latin typeface="Calibri"/>
                          <a:ea typeface="Calibri"/>
                          <a:cs typeface="Times New Roman"/>
                        </a:rPr>
                        <a:t>6 + 7 = 13</a:t>
                      </a:r>
                    </a:p>
                  </a:txBody>
                  <a:tcPr marL="68580" marR="68580" marT="0" marB="0"/>
                </a:tc>
                <a:tc>
                  <a:txBody>
                    <a:bodyPr/>
                    <a:lstStyle/>
                    <a:p>
                      <a:pPr algn="ctr">
                        <a:lnSpc>
                          <a:spcPct val="115000"/>
                        </a:lnSpc>
                        <a:spcAft>
                          <a:spcPts val="0"/>
                        </a:spcAft>
                      </a:pPr>
                      <a:r>
                        <a:rPr lang="en-GB" sz="1100" b="0" baseline="0" dirty="0">
                          <a:effectLst/>
                          <a:latin typeface="Calibri"/>
                          <a:ea typeface="Calibri"/>
                          <a:cs typeface="Times New Roman"/>
                        </a:rPr>
                        <a:t>5 + 9 = 14</a:t>
                      </a:r>
                    </a:p>
                    <a:p>
                      <a:pPr algn="ctr">
                        <a:lnSpc>
                          <a:spcPct val="115000"/>
                        </a:lnSpc>
                        <a:spcAft>
                          <a:spcPts val="0"/>
                        </a:spcAft>
                      </a:pPr>
                      <a:r>
                        <a:rPr lang="en-GB" sz="1100" b="0" baseline="0" dirty="0">
                          <a:effectLst/>
                          <a:latin typeface="Calibri"/>
                          <a:ea typeface="Calibri"/>
                          <a:cs typeface="Times New Roman"/>
                        </a:rPr>
                        <a:t>6 + 8 = 14</a:t>
                      </a:r>
                    </a:p>
                    <a:p>
                      <a:pPr algn="ctr">
                        <a:lnSpc>
                          <a:spcPct val="115000"/>
                        </a:lnSpc>
                        <a:spcAft>
                          <a:spcPts val="0"/>
                        </a:spcAft>
                      </a:pPr>
                      <a:r>
                        <a:rPr lang="en-GB" sz="1100" b="0" baseline="0" dirty="0">
                          <a:effectLst/>
                          <a:latin typeface="Calibri"/>
                          <a:ea typeface="Calibri"/>
                          <a:cs typeface="Times New Roman"/>
                        </a:rPr>
                        <a:t>7 + 7 = 14</a:t>
                      </a:r>
                    </a:p>
                    <a:p>
                      <a:pPr algn="ctr">
                        <a:lnSpc>
                          <a:spcPct val="115000"/>
                        </a:lnSpc>
                        <a:spcAft>
                          <a:spcPts val="0"/>
                        </a:spcAft>
                      </a:pPr>
                      <a:r>
                        <a:rPr lang="en-GB" sz="1100" b="0" baseline="0" dirty="0">
                          <a:effectLst/>
                          <a:latin typeface="Calibri"/>
                          <a:ea typeface="Calibri"/>
                          <a:cs typeface="Times New Roman"/>
                        </a:rPr>
                        <a:t>6 + 9 = 15</a:t>
                      </a:r>
                    </a:p>
                    <a:p>
                      <a:pPr algn="ctr">
                        <a:lnSpc>
                          <a:spcPct val="115000"/>
                        </a:lnSpc>
                        <a:spcAft>
                          <a:spcPts val="0"/>
                        </a:spcAft>
                      </a:pPr>
                      <a:r>
                        <a:rPr lang="en-GB" sz="1100" b="0" baseline="0" dirty="0">
                          <a:effectLst/>
                          <a:latin typeface="Calibri"/>
                          <a:ea typeface="Calibri"/>
                          <a:cs typeface="Times New Roman"/>
                        </a:rPr>
                        <a:t>7 + 8 = 15</a:t>
                      </a:r>
                    </a:p>
                    <a:p>
                      <a:pPr algn="ctr">
                        <a:lnSpc>
                          <a:spcPct val="115000"/>
                        </a:lnSpc>
                        <a:spcAft>
                          <a:spcPts val="0"/>
                        </a:spcAft>
                      </a:pPr>
                      <a:r>
                        <a:rPr lang="en-GB" sz="1100" b="0" baseline="0" dirty="0">
                          <a:effectLst/>
                          <a:latin typeface="Calibri"/>
                          <a:ea typeface="Calibri"/>
                          <a:cs typeface="Times New Roman"/>
                        </a:rPr>
                        <a:t>7 + 9 = 16</a:t>
                      </a:r>
                    </a:p>
                    <a:p>
                      <a:pPr algn="ctr">
                        <a:lnSpc>
                          <a:spcPct val="115000"/>
                        </a:lnSpc>
                        <a:spcAft>
                          <a:spcPts val="0"/>
                        </a:spcAft>
                      </a:pPr>
                      <a:r>
                        <a:rPr lang="en-GB" sz="1100" b="0" baseline="0" dirty="0">
                          <a:effectLst/>
                          <a:latin typeface="Calibri"/>
                          <a:ea typeface="Calibri"/>
                          <a:cs typeface="Times New Roman"/>
                        </a:rPr>
                        <a:t>8 + 8 = 16</a:t>
                      </a:r>
                    </a:p>
                    <a:p>
                      <a:pPr algn="ctr">
                        <a:lnSpc>
                          <a:spcPct val="115000"/>
                        </a:lnSpc>
                        <a:spcAft>
                          <a:spcPts val="0"/>
                        </a:spcAft>
                      </a:pPr>
                      <a:r>
                        <a:rPr lang="en-GB" sz="1100" b="0" baseline="0" dirty="0">
                          <a:effectLst/>
                          <a:latin typeface="Calibri"/>
                          <a:ea typeface="Calibri"/>
                          <a:cs typeface="Times New Roman"/>
                        </a:rPr>
                        <a:t>8 + 9 = 17</a:t>
                      </a:r>
                    </a:p>
                    <a:p>
                      <a:pPr algn="ctr">
                        <a:lnSpc>
                          <a:spcPct val="115000"/>
                        </a:lnSpc>
                        <a:spcAft>
                          <a:spcPts val="0"/>
                        </a:spcAft>
                      </a:pPr>
                      <a:r>
                        <a:rPr lang="en-GB" sz="1100" dirty="0">
                          <a:effectLst/>
                          <a:latin typeface="Calibri"/>
                          <a:ea typeface="Calibri"/>
                          <a:cs typeface="Times New Roman"/>
                        </a:rPr>
                        <a:t>9 + 9 = 18</a:t>
                      </a:r>
                    </a:p>
                    <a:p>
                      <a:pPr algn="ctr">
                        <a:lnSpc>
                          <a:spcPct val="115000"/>
                        </a:lnSpc>
                        <a:spcAft>
                          <a:spcPts val="0"/>
                        </a:spcAft>
                      </a:pP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800" u="sng" dirty="0">
                          <a:effectLst/>
                          <a:latin typeface="Calibri"/>
                          <a:ea typeface="Calibri"/>
                          <a:cs typeface="Times New Roman"/>
                        </a:rPr>
                        <a:t>Example</a:t>
                      </a:r>
                      <a:r>
                        <a:rPr lang="en-GB" sz="800" u="sng" baseline="0" dirty="0">
                          <a:effectLst/>
                          <a:latin typeface="Calibri"/>
                          <a:ea typeface="Calibri"/>
                          <a:cs typeface="Times New Roman"/>
                        </a:rPr>
                        <a:t> of a fact family</a:t>
                      </a:r>
                    </a:p>
                    <a:p>
                      <a:pPr algn="ctr">
                        <a:lnSpc>
                          <a:spcPct val="115000"/>
                        </a:lnSpc>
                        <a:spcAft>
                          <a:spcPts val="0"/>
                        </a:spcAft>
                      </a:pPr>
                      <a:r>
                        <a:rPr lang="en-GB" sz="1100" baseline="0" dirty="0">
                          <a:effectLst/>
                          <a:latin typeface="Calibri"/>
                          <a:ea typeface="Calibri"/>
                          <a:cs typeface="Times New Roman"/>
                        </a:rPr>
                        <a:t>6 + 9 = 15</a:t>
                      </a:r>
                    </a:p>
                    <a:p>
                      <a:pPr algn="ctr">
                        <a:lnSpc>
                          <a:spcPct val="115000"/>
                        </a:lnSpc>
                        <a:spcAft>
                          <a:spcPts val="0"/>
                        </a:spcAft>
                      </a:pPr>
                      <a:r>
                        <a:rPr lang="en-GB" sz="1100" baseline="0" dirty="0">
                          <a:effectLst/>
                          <a:latin typeface="Calibri"/>
                          <a:ea typeface="Calibri"/>
                          <a:cs typeface="Times New Roman"/>
                        </a:rPr>
                        <a:t>9 + 6 = 15</a:t>
                      </a:r>
                    </a:p>
                    <a:p>
                      <a:pPr algn="ctr">
                        <a:lnSpc>
                          <a:spcPct val="115000"/>
                        </a:lnSpc>
                        <a:spcAft>
                          <a:spcPts val="0"/>
                        </a:spcAft>
                      </a:pPr>
                      <a:r>
                        <a:rPr lang="en-GB" sz="1100" baseline="0" dirty="0">
                          <a:effectLst/>
                          <a:latin typeface="Calibri"/>
                          <a:ea typeface="Calibri"/>
                          <a:cs typeface="Times New Roman"/>
                        </a:rPr>
                        <a:t>15 – 9 = 6</a:t>
                      </a:r>
                    </a:p>
                    <a:p>
                      <a:pPr algn="ctr">
                        <a:lnSpc>
                          <a:spcPct val="115000"/>
                        </a:lnSpc>
                        <a:spcAft>
                          <a:spcPts val="0"/>
                        </a:spcAft>
                      </a:pPr>
                      <a:r>
                        <a:rPr lang="en-GB" sz="1100" baseline="0" dirty="0">
                          <a:effectLst/>
                          <a:latin typeface="Calibri"/>
                          <a:ea typeface="Calibri"/>
                          <a:cs typeface="Times New Roman"/>
                        </a:rPr>
                        <a:t>15 – 9 = 6</a:t>
                      </a:r>
                    </a:p>
                    <a:p>
                      <a:pPr algn="ctr">
                        <a:lnSpc>
                          <a:spcPct val="115000"/>
                        </a:lnSpc>
                        <a:spcAft>
                          <a:spcPts val="0"/>
                        </a:spcAft>
                      </a:pPr>
                      <a:endParaRPr lang="en-GB" sz="1100" baseline="0" dirty="0">
                        <a:effectLst/>
                        <a:latin typeface="Calibri"/>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800" u="sng" kern="1200" baseline="0" dirty="0">
                          <a:solidFill>
                            <a:schemeClr val="tx1"/>
                          </a:solidFill>
                          <a:effectLst/>
                          <a:latin typeface="Calibri"/>
                          <a:ea typeface="Calibri"/>
                          <a:cs typeface="Times New Roman"/>
                        </a:rPr>
                        <a:t>Examples of other facts</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a:effectLst/>
                          <a:latin typeface="Calibri"/>
                          <a:ea typeface="Calibri"/>
                          <a:cs typeface="Times New Roman"/>
                        </a:rPr>
                        <a:t>4 + 5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a:effectLst/>
                          <a:latin typeface="Calibri"/>
                          <a:ea typeface="Calibri"/>
                          <a:cs typeface="Times New Roman"/>
                        </a:rPr>
                        <a:t>13 + 5 = 18</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a:effectLst/>
                          <a:latin typeface="Calibri"/>
                          <a:ea typeface="Calibri"/>
                          <a:cs typeface="Times New Roman"/>
                        </a:rPr>
                        <a:t>19 – 7 = 12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a:effectLst/>
                          <a:latin typeface="Calibri"/>
                          <a:ea typeface="Calibri"/>
                          <a:cs typeface="Times New Roman"/>
                        </a:rPr>
                        <a:t>10 – 6 = 4</a:t>
                      </a: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u="sng" baseline="0" dirty="0">
                        <a:effectLst/>
                        <a:latin typeface="Calibri"/>
                        <a:ea typeface="Calibri"/>
                        <a:cs typeface="Times New Roman"/>
                      </a:endParaRPr>
                    </a:p>
                    <a:p>
                      <a:pPr algn="ctr">
                        <a:lnSpc>
                          <a:spcPct val="115000"/>
                        </a:lnSpc>
                        <a:spcAft>
                          <a:spcPts val="0"/>
                        </a:spcAft>
                      </a:pPr>
                      <a:endParaRPr lang="en-GB" sz="1100" baseline="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0"/>
                  </a:ext>
                </a:extLst>
              </a:tr>
            </a:tbl>
          </a:graphicData>
        </a:graphic>
      </p:graphicFrame>
      <p:pic>
        <p:nvPicPr>
          <p:cNvPr id="5" name="Picture 4"/>
          <p:cNvPicPr>
            <a:picLocks noChangeAspect="1"/>
          </p:cNvPicPr>
          <p:nvPr/>
        </p:nvPicPr>
        <p:blipFill>
          <a:blip r:embed="rId3"/>
          <a:stretch>
            <a:fillRect/>
          </a:stretch>
        </p:blipFill>
        <p:spPr>
          <a:xfrm>
            <a:off x="0" y="107698"/>
            <a:ext cx="1511939" cy="1438781"/>
          </a:xfrm>
          <a:prstGeom prst="rect">
            <a:avLst/>
          </a:prstGeom>
        </p:spPr>
      </p:pic>
    </p:spTree>
    <p:extLst>
      <p:ext uri="{BB962C8B-B14F-4D97-AF65-F5344CB8AC3E}">
        <p14:creationId xmlns:p14="http://schemas.microsoft.com/office/powerpoint/2010/main" val="2233208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3 – Autumn 2</a:t>
            </a:r>
          </a:p>
        </p:txBody>
      </p:sp>
      <p:sp>
        <p:nvSpPr>
          <p:cNvPr id="3" name="Text Placeholder 2"/>
          <p:cNvSpPr>
            <a:spLocks noGrp="1"/>
          </p:cNvSpPr>
          <p:nvPr>
            <p:ph type="body" sz="quarter" idx="11"/>
          </p:nvPr>
        </p:nvSpPr>
        <p:spPr/>
        <p:txBody>
          <a:bodyPr/>
          <a:lstStyle/>
          <a:p>
            <a:r>
              <a:rPr lang="en-GB" dirty="0"/>
              <a:t>I know the multiplication and division facts for the 3 times table.</a:t>
            </a:r>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family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Buy one get three free </a:t>
            </a:r>
            <a:r>
              <a:rPr lang="en-GB" altLang="en-US" dirty="0">
                <a:ea typeface="Calibri" pitchFamily="34" charset="0"/>
                <a:cs typeface="Times New Roman" pitchFamily="18" charset="0"/>
              </a:rPr>
              <a:t>– If your child knows one fact (e.g. </a:t>
            </a:r>
            <a:r>
              <a:rPr lang="en-GB" dirty="0"/>
              <a:t>3 × 5 = 15), can they tell you the other three facts in the same fact family?</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r>
              <a:rPr lang="en-GB" altLang="en-US" u="sng" dirty="0"/>
              <a:t>Warning!</a:t>
            </a:r>
            <a:r>
              <a:rPr lang="en-GB" altLang="en-US" dirty="0"/>
              <a:t> – When creating fact families, children sometimes get confused by the order of the numbers in the division number sentence. It is tempting to say that the biggest number goes first, but it is more helpful to say that the answer to the multiplication goes first, as this will help your child more in later years when they study fractions, decimals and algebra.</a:t>
            </a:r>
          </a:p>
          <a:p>
            <a:pPr eaLnBrk="0" fontAlgn="base" hangingPunct="0">
              <a:spcBef>
                <a:spcPct val="0"/>
              </a:spcBef>
              <a:spcAft>
                <a:spcPct val="0"/>
              </a:spcAft>
              <a:buClrTx/>
              <a:buSzTx/>
            </a:pPr>
            <a:r>
              <a:rPr lang="en-GB" altLang="en-US" dirty="0"/>
              <a:t>E.g. </a:t>
            </a:r>
            <a:r>
              <a:rPr lang="en-GB" dirty="0"/>
              <a:t>3 × 12 = 36. The answer to the multiplication is 36, so 36 ÷ 3 = 12 and 36 ÷ 12 = 3</a:t>
            </a:r>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277177603"/>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 xmlns:a16="http://schemas.microsoft.com/office/drawing/2014/main" val="20000"/>
                    </a:ext>
                  </a:extLst>
                </a:gridCol>
                <a:gridCol w="847725">
                  <a:extLst>
                    <a:ext uri="{9D8B030D-6E8A-4147-A177-3AD203B41FA5}">
                      <a16:colId xmlns="" xmlns:a16="http://schemas.microsoft.com/office/drawing/2014/main" val="20001"/>
                    </a:ext>
                  </a:extLst>
                </a:gridCol>
                <a:gridCol w="847725">
                  <a:extLst>
                    <a:ext uri="{9D8B030D-6E8A-4147-A177-3AD203B41FA5}">
                      <a16:colId xmlns="" xmlns:a16="http://schemas.microsoft.com/office/drawing/2014/main" val="20002"/>
                    </a:ext>
                  </a:extLst>
                </a:gridCol>
                <a:gridCol w="847725">
                  <a:extLst>
                    <a:ext uri="{9D8B030D-6E8A-4147-A177-3AD203B41FA5}">
                      <a16:colId xmlns="" xmlns:a16="http://schemas.microsoft.com/office/drawing/2014/main" val="20003"/>
                    </a:ext>
                  </a:extLst>
                </a:gridCol>
              </a:tblGrid>
              <a:tr h="2506219">
                <a:tc>
                  <a:txBody>
                    <a:bodyPr/>
                    <a:lstStyle/>
                    <a:p>
                      <a:pPr algn="ctr">
                        <a:lnSpc>
                          <a:spcPct val="115000"/>
                        </a:lnSpc>
                        <a:spcAft>
                          <a:spcPts val="0"/>
                        </a:spcAft>
                      </a:pPr>
                      <a:r>
                        <a:rPr lang="en-GB" sz="1100" dirty="0">
                          <a:effectLst/>
                        </a:rPr>
                        <a:t>3 × 1 = 3</a:t>
                      </a:r>
                    </a:p>
                    <a:p>
                      <a:pPr algn="ctr">
                        <a:lnSpc>
                          <a:spcPct val="115000"/>
                        </a:lnSpc>
                        <a:spcAft>
                          <a:spcPts val="0"/>
                        </a:spcAft>
                      </a:pPr>
                      <a:r>
                        <a:rPr lang="en-GB" sz="1100" dirty="0">
                          <a:effectLst/>
                        </a:rPr>
                        <a:t>3 × 2 = 6</a:t>
                      </a:r>
                    </a:p>
                    <a:p>
                      <a:pPr algn="ctr">
                        <a:lnSpc>
                          <a:spcPct val="115000"/>
                        </a:lnSpc>
                        <a:spcAft>
                          <a:spcPts val="0"/>
                        </a:spcAft>
                      </a:pPr>
                      <a:r>
                        <a:rPr lang="en-GB" sz="1100" dirty="0">
                          <a:effectLst/>
                        </a:rPr>
                        <a:t>3 × 3 = 9</a:t>
                      </a:r>
                    </a:p>
                    <a:p>
                      <a:pPr algn="ctr">
                        <a:lnSpc>
                          <a:spcPct val="115000"/>
                        </a:lnSpc>
                        <a:spcAft>
                          <a:spcPts val="0"/>
                        </a:spcAft>
                      </a:pPr>
                      <a:r>
                        <a:rPr lang="en-GB" sz="1100" dirty="0">
                          <a:effectLst/>
                        </a:rPr>
                        <a:t>3 × 4 = 12</a:t>
                      </a:r>
                    </a:p>
                    <a:p>
                      <a:pPr algn="ctr">
                        <a:lnSpc>
                          <a:spcPct val="115000"/>
                        </a:lnSpc>
                        <a:spcAft>
                          <a:spcPts val="0"/>
                        </a:spcAft>
                      </a:pPr>
                      <a:r>
                        <a:rPr lang="en-GB" sz="1100" dirty="0">
                          <a:effectLst/>
                        </a:rPr>
                        <a:t>3 × 5 = 15</a:t>
                      </a:r>
                    </a:p>
                    <a:p>
                      <a:pPr algn="ctr">
                        <a:lnSpc>
                          <a:spcPct val="115000"/>
                        </a:lnSpc>
                        <a:spcAft>
                          <a:spcPts val="0"/>
                        </a:spcAft>
                      </a:pPr>
                      <a:r>
                        <a:rPr lang="en-GB" sz="1100" dirty="0">
                          <a:effectLst/>
                        </a:rPr>
                        <a:t>3</a:t>
                      </a:r>
                      <a:r>
                        <a:rPr lang="en-GB" sz="1100" baseline="0" dirty="0">
                          <a:effectLst/>
                        </a:rPr>
                        <a:t> </a:t>
                      </a:r>
                      <a:r>
                        <a:rPr lang="en-GB" sz="1100" dirty="0">
                          <a:effectLst/>
                        </a:rPr>
                        <a:t>× 6 = 18</a:t>
                      </a:r>
                    </a:p>
                    <a:p>
                      <a:pPr algn="ctr">
                        <a:lnSpc>
                          <a:spcPct val="115000"/>
                        </a:lnSpc>
                        <a:spcAft>
                          <a:spcPts val="0"/>
                        </a:spcAft>
                      </a:pPr>
                      <a:r>
                        <a:rPr lang="en-GB" sz="1100" dirty="0">
                          <a:effectLst/>
                        </a:rPr>
                        <a:t>3 × 7 = 21</a:t>
                      </a:r>
                    </a:p>
                    <a:p>
                      <a:pPr algn="ctr">
                        <a:lnSpc>
                          <a:spcPct val="115000"/>
                        </a:lnSpc>
                        <a:spcAft>
                          <a:spcPts val="0"/>
                        </a:spcAft>
                      </a:pPr>
                      <a:r>
                        <a:rPr lang="en-GB" sz="1100" dirty="0">
                          <a:effectLst/>
                        </a:rPr>
                        <a:t>3 × 8 = 24</a:t>
                      </a:r>
                    </a:p>
                    <a:p>
                      <a:pPr algn="ctr">
                        <a:lnSpc>
                          <a:spcPct val="115000"/>
                        </a:lnSpc>
                        <a:spcAft>
                          <a:spcPts val="0"/>
                        </a:spcAft>
                      </a:pPr>
                      <a:r>
                        <a:rPr lang="en-GB" sz="1100" dirty="0">
                          <a:effectLst/>
                        </a:rPr>
                        <a:t>3 × 9 = 27</a:t>
                      </a:r>
                    </a:p>
                    <a:p>
                      <a:pPr algn="ctr">
                        <a:lnSpc>
                          <a:spcPct val="115000"/>
                        </a:lnSpc>
                        <a:spcAft>
                          <a:spcPts val="0"/>
                        </a:spcAft>
                      </a:pPr>
                      <a:r>
                        <a:rPr lang="en-GB" sz="1100" dirty="0">
                          <a:effectLst/>
                        </a:rPr>
                        <a:t>3 × 10 = 30</a:t>
                      </a:r>
                    </a:p>
                    <a:p>
                      <a:pPr algn="ctr">
                        <a:lnSpc>
                          <a:spcPct val="115000"/>
                        </a:lnSpc>
                        <a:spcAft>
                          <a:spcPts val="0"/>
                        </a:spcAft>
                      </a:pPr>
                      <a:r>
                        <a:rPr lang="en-GB" sz="1100" dirty="0">
                          <a:effectLst/>
                        </a:rPr>
                        <a:t>3 × 11 = 33</a:t>
                      </a:r>
                    </a:p>
                    <a:p>
                      <a:pPr algn="ctr">
                        <a:lnSpc>
                          <a:spcPct val="115000"/>
                        </a:lnSpc>
                        <a:spcAft>
                          <a:spcPts val="0"/>
                        </a:spcAft>
                      </a:pPr>
                      <a:r>
                        <a:rPr lang="en-GB" sz="1100" dirty="0">
                          <a:effectLst/>
                        </a:rPr>
                        <a:t>3 × 12 = 36</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1 × 3 = 3</a:t>
                      </a:r>
                    </a:p>
                    <a:p>
                      <a:pPr algn="ctr">
                        <a:lnSpc>
                          <a:spcPct val="115000"/>
                        </a:lnSpc>
                        <a:spcAft>
                          <a:spcPts val="0"/>
                        </a:spcAft>
                      </a:pPr>
                      <a:r>
                        <a:rPr lang="en-GB" sz="1100" dirty="0">
                          <a:effectLst/>
                        </a:rPr>
                        <a:t>2 × 3 = 6</a:t>
                      </a:r>
                    </a:p>
                    <a:p>
                      <a:pPr algn="ctr">
                        <a:lnSpc>
                          <a:spcPct val="115000"/>
                        </a:lnSpc>
                        <a:spcAft>
                          <a:spcPts val="0"/>
                        </a:spcAft>
                      </a:pPr>
                      <a:r>
                        <a:rPr lang="en-GB" sz="1100" dirty="0">
                          <a:effectLst/>
                        </a:rPr>
                        <a:t>3 × 3 = 9</a:t>
                      </a:r>
                    </a:p>
                    <a:p>
                      <a:pPr algn="ctr">
                        <a:lnSpc>
                          <a:spcPct val="115000"/>
                        </a:lnSpc>
                        <a:spcAft>
                          <a:spcPts val="0"/>
                        </a:spcAft>
                      </a:pPr>
                      <a:r>
                        <a:rPr lang="en-GB" sz="1100" dirty="0">
                          <a:effectLst/>
                        </a:rPr>
                        <a:t>4 × 3</a:t>
                      </a:r>
                      <a:r>
                        <a:rPr lang="en-GB" sz="1100" baseline="0" dirty="0">
                          <a:effectLst/>
                        </a:rPr>
                        <a:t> </a:t>
                      </a:r>
                      <a:r>
                        <a:rPr lang="en-GB" sz="1100" dirty="0">
                          <a:effectLst/>
                        </a:rPr>
                        <a:t>= 12</a:t>
                      </a:r>
                    </a:p>
                    <a:p>
                      <a:pPr algn="ctr">
                        <a:lnSpc>
                          <a:spcPct val="115000"/>
                        </a:lnSpc>
                        <a:spcAft>
                          <a:spcPts val="0"/>
                        </a:spcAft>
                      </a:pPr>
                      <a:r>
                        <a:rPr lang="en-GB" sz="1100" dirty="0">
                          <a:effectLst/>
                        </a:rPr>
                        <a:t>5 × 3 = 15</a:t>
                      </a:r>
                    </a:p>
                    <a:p>
                      <a:pPr algn="ctr">
                        <a:lnSpc>
                          <a:spcPct val="115000"/>
                        </a:lnSpc>
                        <a:spcAft>
                          <a:spcPts val="0"/>
                        </a:spcAft>
                      </a:pPr>
                      <a:r>
                        <a:rPr lang="en-GB" sz="1100" baseline="0" dirty="0">
                          <a:effectLst/>
                        </a:rPr>
                        <a:t>6 </a:t>
                      </a:r>
                      <a:r>
                        <a:rPr lang="en-GB" sz="1100" dirty="0">
                          <a:effectLst/>
                        </a:rPr>
                        <a:t>× 3</a:t>
                      </a:r>
                      <a:r>
                        <a:rPr lang="en-GB" sz="1100" baseline="0" dirty="0">
                          <a:effectLst/>
                        </a:rPr>
                        <a:t> </a:t>
                      </a:r>
                      <a:r>
                        <a:rPr lang="en-GB" sz="1100" dirty="0">
                          <a:effectLst/>
                        </a:rPr>
                        <a:t>= 18</a:t>
                      </a:r>
                    </a:p>
                    <a:p>
                      <a:pPr algn="ctr">
                        <a:lnSpc>
                          <a:spcPct val="115000"/>
                        </a:lnSpc>
                        <a:spcAft>
                          <a:spcPts val="0"/>
                        </a:spcAft>
                      </a:pPr>
                      <a:r>
                        <a:rPr lang="en-GB" sz="1100" dirty="0">
                          <a:effectLst/>
                        </a:rPr>
                        <a:t>7 × 3 = 21</a:t>
                      </a:r>
                    </a:p>
                    <a:p>
                      <a:pPr algn="ctr">
                        <a:lnSpc>
                          <a:spcPct val="115000"/>
                        </a:lnSpc>
                        <a:spcAft>
                          <a:spcPts val="0"/>
                        </a:spcAft>
                      </a:pPr>
                      <a:r>
                        <a:rPr lang="en-GB" sz="1100" dirty="0">
                          <a:effectLst/>
                        </a:rPr>
                        <a:t>8 × 3 = 24</a:t>
                      </a:r>
                    </a:p>
                    <a:p>
                      <a:pPr algn="ctr">
                        <a:lnSpc>
                          <a:spcPct val="115000"/>
                        </a:lnSpc>
                        <a:spcAft>
                          <a:spcPts val="0"/>
                        </a:spcAft>
                      </a:pPr>
                      <a:r>
                        <a:rPr lang="en-GB" sz="1100" dirty="0">
                          <a:effectLst/>
                        </a:rPr>
                        <a:t>9 × 3 = 27</a:t>
                      </a:r>
                    </a:p>
                    <a:p>
                      <a:pPr algn="ctr">
                        <a:lnSpc>
                          <a:spcPct val="115000"/>
                        </a:lnSpc>
                        <a:spcAft>
                          <a:spcPts val="0"/>
                        </a:spcAft>
                      </a:pPr>
                      <a:r>
                        <a:rPr lang="en-GB" sz="1100" dirty="0">
                          <a:effectLst/>
                        </a:rPr>
                        <a:t>10 × 3 = 30</a:t>
                      </a:r>
                    </a:p>
                    <a:p>
                      <a:pPr algn="ctr">
                        <a:lnSpc>
                          <a:spcPct val="115000"/>
                        </a:lnSpc>
                        <a:spcAft>
                          <a:spcPts val="0"/>
                        </a:spcAft>
                      </a:pPr>
                      <a:r>
                        <a:rPr lang="en-GB" sz="1100" dirty="0">
                          <a:effectLst/>
                        </a:rPr>
                        <a:t>11 × 3 = 33</a:t>
                      </a:r>
                    </a:p>
                    <a:p>
                      <a:pPr algn="ctr">
                        <a:lnSpc>
                          <a:spcPct val="115000"/>
                        </a:lnSpc>
                        <a:spcAft>
                          <a:spcPts val="0"/>
                        </a:spcAft>
                      </a:pPr>
                      <a:r>
                        <a:rPr lang="en-GB" sz="1100" dirty="0">
                          <a:effectLst/>
                        </a:rPr>
                        <a:t>12 × 3 = 36</a:t>
                      </a:r>
                      <a:endParaRPr lang="en-GB" sz="1100" dirty="0">
                        <a:effectLst/>
                        <a:latin typeface="Calibri"/>
                        <a:ea typeface="Calibri"/>
                        <a:cs typeface="Times New Roman"/>
                      </a:endParaRPr>
                    </a:p>
                    <a:p>
                      <a:pPr algn="ctr">
                        <a:lnSpc>
                          <a:spcPct val="115000"/>
                        </a:lnSpc>
                        <a:spcAft>
                          <a:spcPts val="0"/>
                        </a:spcAft>
                      </a:pPr>
                      <a:endParaRPr lang="en-GB" sz="1100" dirty="0">
                        <a:effectLst/>
                      </a:endParaRPr>
                    </a:p>
                  </a:txBody>
                  <a:tcPr marL="68580" marR="68580" marT="0" marB="0"/>
                </a:tc>
                <a:tc>
                  <a:txBody>
                    <a:bodyPr/>
                    <a:lstStyle/>
                    <a:p>
                      <a:pPr algn="ctr">
                        <a:lnSpc>
                          <a:spcPct val="115000"/>
                        </a:lnSpc>
                        <a:spcAft>
                          <a:spcPts val="0"/>
                        </a:spcAft>
                      </a:pPr>
                      <a:r>
                        <a:rPr lang="en-GB" sz="1100" dirty="0">
                          <a:effectLst/>
                        </a:rPr>
                        <a:t>3 ÷ 3 = 1</a:t>
                      </a:r>
                    </a:p>
                    <a:p>
                      <a:pPr algn="ctr">
                        <a:lnSpc>
                          <a:spcPct val="115000"/>
                        </a:lnSpc>
                        <a:spcAft>
                          <a:spcPts val="0"/>
                        </a:spcAft>
                      </a:pPr>
                      <a:r>
                        <a:rPr lang="en-GB" sz="1100" dirty="0">
                          <a:effectLst/>
                        </a:rPr>
                        <a:t>6 ÷ 3</a:t>
                      </a:r>
                      <a:r>
                        <a:rPr lang="en-GB" sz="1100" baseline="0" dirty="0">
                          <a:effectLst/>
                        </a:rPr>
                        <a:t> </a:t>
                      </a:r>
                      <a:r>
                        <a:rPr lang="en-GB" sz="1100" dirty="0">
                          <a:effectLst/>
                        </a:rPr>
                        <a:t>= 2</a:t>
                      </a:r>
                    </a:p>
                    <a:p>
                      <a:pPr algn="ctr">
                        <a:lnSpc>
                          <a:spcPct val="115000"/>
                        </a:lnSpc>
                        <a:spcAft>
                          <a:spcPts val="0"/>
                        </a:spcAft>
                      </a:pPr>
                      <a:r>
                        <a:rPr lang="en-GB" sz="1100" dirty="0">
                          <a:effectLst/>
                        </a:rPr>
                        <a:t>9 ÷ 3 = 3</a:t>
                      </a:r>
                    </a:p>
                    <a:p>
                      <a:pPr algn="ctr">
                        <a:lnSpc>
                          <a:spcPct val="115000"/>
                        </a:lnSpc>
                        <a:spcAft>
                          <a:spcPts val="0"/>
                        </a:spcAft>
                      </a:pPr>
                      <a:r>
                        <a:rPr lang="en-GB" sz="1100" dirty="0">
                          <a:effectLst/>
                        </a:rPr>
                        <a:t>12 ÷ 3</a:t>
                      </a:r>
                      <a:r>
                        <a:rPr lang="en-GB" sz="1100" baseline="0" dirty="0">
                          <a:effectLst/>
                        </a:rPr>
                        <a:t> </a:t>
                      </a:r>
                      <a:r>
                        <a:rPr lang="en-GB" sz="1100" dirty="0">
                          <a:effectLst/>
                        </a:rPr>
                        <a:t>= 4</a:t>
                      </a:r>
                    </a:p>
                    <a:p>
                      <a:pPr algn="ctr">
                        <a:lnSpc>
                          <a:spcPct val="115000"/>
                        </a:lnSpc>
                        <a:spcAft>
                          <a:spcPts val="0"/>
                        </a:spcAft>
                      </a:pPr>
                      <a:r>
                        <a:rPr lang="en-GB" sz="1100" dirty="0">
                          <a:effectLst/>
                        </a:rPr>
                        <a:t>15</a:t>
                      </a:r>
                      <a:r>
                        <a:rPr lang="en-GB" sz="1100" baseline="0" dirty="0">
                          <a:effectLst/>
                        </a:rPr>
                        <a:t> </a:t>
                      </a:r>
                      <a:r>
                        <a:rPr lang="en-GB" sz="1100" dirty="0">
                          <a:effectLst/>
                        </a:rPr>
                        <a:t>÷ 3 = 5</a:t>
                      </a:r>
                    </a:p>
                    <a:p>
                      <a:pPr algn="ctr">
                        <a:lnSpc>
                          <a:spcPct val="115000"/>
                        </a:lnSpc>
                        <a:spcAft>
                          <a:spcPts val="0"/>
                        </a:spcAft>
                      </a:pPr>
                      <a:r>
                        <a:rPr lang="en-GB" sz="1100" dirty="0">
                          <a:effectLst/>
                        </a:rPr>
                        <a:t>18 ÷ 3</a:t>
                      </a:r>
                      <a:r>
                        <a:rPr lang="en-GB" sz="1100" baseline="0" dirty="0">
                          <a:effectLst/>
                        </a:rPr>
                        <a:t> </a:t>
                      </a:r>
                      <a:r>
                        <a:rPr lang="en-GB" sz="1100" dirty="0">
                          <a:effectLst/>
                        </a:rPr>
                        <a:t>= 6</a:t>
                      </a:r>
                    </a:p>
                    <a:p>
                      <a:pPr algn="ctr">
                        <a:lnSpc>
                          <a:spcPct val="115000"/>
                        </a:lnSpc>
                        <a:spcAft>
                          <a:spcPts val="0"/>
                        </a:spcAft>
                      </a:pPr>
                      <a:r>
                        <a:rPr lang="en-GB" sz="1100" dirty="0">
                          <a:effectLst/>
                        </a:rPr>
                        <a:t>21 ÷ 3 = 7</a:t>
                      </a:r>
                    </a:p>
                    <a:p>
                      <a:pPr algn="ctr">
                        <a:lnSpc>
                          <a:spcPct val="115000"/>
                        </a:lnSpc>
                        <a:spcAft>
                          <a:spcPts val="0"/>
                        </a:spcAft>
                      </a:pPr>
                      <a:r>
                        <a:rPr lang="en-GB" sz="1100" dirty="0">
                          <a:effectLst/>
                        </a:rPr>
                        <a:t>24 ÷ 3</a:t>
                      </a:r>
                      <a:r>
                        <a:rPr lang="en-GB" sz="1100" baseline="0" dirty="0">
                          <a:effectLst/>
                        </a:rPr>
                        <a:t> </a:t>
                      </a:r>
                      <a:r>
                        <a:rPr lang="en-GB" sz="1100" dirty="0">
                          <a:effectLst/>
                        </a:rPr>
                        <a:t>= 8</a:t>
                      </a:r>
                    </a:p>
                    <a:p>
                      <a:pPr algn="ctr">
                        <a:lnSpc>
                          <a:spcPct val="115000"/>
                        </a:lnSpc>
                        <a:spcAft>
                          <a:spcPts val="0"/>
                        </a:spcAft>
                      </a:pPr>
                      <a:r>
                        <a:rPr lang="en-GB" sz="1100" dirty="0">
                          <a:effectLst/>
                        </a:rPr>
                        <a:t>27 ÷ 3 = 9</a:t>
                      </a:r>
                    </a:p>
                    <a:p>
                      <a:pPr algn="ctr">
                        <a:lnSpc>
                          <a:spcPct val="115000"/>
                        </a:lnSpc>
                        <a:spcAft>
                          <a:spcPts val="0"/>
                        </a:spcAft>
                      </a:pPr>
                      <a:r>
                        <a:rPr lang="en-GB" sz="1100" dirty="0">
                          <a:effectLst/>
                        </a:rPr>
                        <a:t>30 ÷ 3</a:t>
                      </a:r>
                      <a:r>
                        <a:rPr lang="en-GB" sz="1100" baseline="0" dirty="0">
                          <a:effectLst/>
                        </a:rPr>
                        <a:t> </a:t>
                      </a:r>
                      <a:r>
                        <a:rPr lang="en-GB" sz="1100" dirty="0">
                          <a:effectLst/>
                        </a:rPr>
                        <a:t>= 10</a:t>
                      </a:r>
                    </a:p>
                    <a:p>
                      <a:pPr algn="ctr">
                        <a:lnSpc>
                          <a:spcPct val="115000"/>
                        </a:lnSpc>
                        <a:spcAft>
                          <a:spcPts val="0"/>
                        </a:spcAft>
                      </a:pPr>
                      <a:r>
                        <a:rPr lang="en-GB" sz="1100" dirty="0">
                          <a:effectLst/>
                        </a:rPr>
                        <a:t>33 ÷ 3 = 11</a:t>
                      </a:r>
                    </a:p>
                    <a:p>
                      <a:pPr algn="ctr">
                        <a:lnSpc>
                          <a:spcPct val="115000"/>
                        </a:lnSpc>
                        <a:spcAft>
                          <a:spcPts val="0"/>
                        </a:spcAft>
                      </a:pPr>
                      <a:r>
                        <a:rPr lang="en-GB" sz="1100" dirty="0">
                          <a:effectLst/>
                        </a:rPr>
                        <a:t>36 ÷ 3</a:t>
                      </a:r>
                      <a:r>
                        <a:rPr lang="en-GB" sz="1100" baseline="0" dirty="0">
                          <a:effectLst/>
                        </a:rPr>
                        <a:t> </a:t>
                      </a:r>
                      <a:r>
                        <a:rPr lang="en-GB" sz="1100" dirty="0">
                          <a:effectLst/>
                        </a:rPr>
                        <a:t>= 12</a:t>
                      </a:r>
                    </a:p>
                    <a:p>
                      <a:pPr algn="ctr">
                        <a:lnSpc>
                          <a:spcPct val="115000"/>
                        </a:lnSpc>
                        <a:spcAft>
                          <a:spcPts val="0"/>
                        </a:spcAft>
                      </a:pPr>
                      <a:endParaRPr lang="en-GB" sz="1100" dirty="0">
                        <a:effectLst/>
                      </a:endParaRPr>
                    </a:p>
                  </a:txBody>
                  <a:tcPr marL="68580" marR="68580" marT="0" marB="0"/>
                </a:tc>
                <a:tc>
                  <a:txBody>
                    <a:bodyPr/>
                    <a:lstStyle/>
                    <a:p>
                      <a:pPr algn="ctr">
                        <a:lnSpc>
                          <a:spcPct val="115000"/>
                        </a:lnSpc>
                        <a:spcAft>
                          <a:spcPts val="0"/>
                        </a:spcAft>
                      </a:pPr>
                      <a:r>
                        <a:rPr lang="en-GB" sz="1100" dirty="0">
                          <a:effectLst/>
                        </a:rPr>
                        <a:t>3 ÷ 1 = 3</a:t>
                      </a:r>
                    </a:p>
                    <a:p>
                      <a:pPr algn="ctr">
                        <a:lnSpc>
                          <a:spcPct val="115000"/>
                        </a:lnSpc>
                        <a:spcAft>
                          <a:spcPts val="0"/>
                        </a:spcAft>
                      </a:pPr>
                      <a:r>
                        <a:rPr lang="en-GB" sz="1100" dirty="0">
                          <a:effectLst/>
                        </a:rPr>
                        <a:t>6 ÷ 2</a:t>
                      </a:r>
                      <a:r>
                        <a:rPr lang="en-GB" sz="1100" baseline="0" dirty="0">
                          <a:effectLst/>
                        </a:rPr>
                        <a:t> </a:t>
                      </a:r>
                      <a:r>
                        <a:rPr lang="en-GB" sz="1100" dirty="0">
                          <a:effectLst/>
                        </a:rPr>
                        <a:t>= 3</a:t>
                      </a:r>
                    </a:p>
                    <a:p>
                      <a:pPr algn="ctr">
                        <a:lnSpc>
                          <a:spcPct val="115000"/>
                        </a:lnSpc>
                        <a:spcAft>
                          <a:spcPts val="0"/>
                        </a:spcAft>
                      </a:pPr>
                      <a:r>
                        <a:rPr lang="en-GB" sz="1100" dirty="0">
                          <a:effectLst/>
                        </a:rPr>
                        <a:t>9 ÷ 3 = 3</a:t>
                      </a:r>
                    </a:p>
                    <a:p>
                      <a:pPr algn="ctr">
                        <a:lnSpc>
                          <a:spcPct val="115000"/>
                        </a:lnSpc>
                        <a:spcAft>
                          <a:spcPts val="0"/>
                        </a:spcAft>
                      </a:pPr>
                      <a:r>
                        <a:rPr lang="en-GB" sz="1100" dirty="0">
                          <a:effectLst/>
                        </a:rPr>
                        <a:t>12 ÷ 4</a:t>
                      </a:r>
                      <a:r>
                        <a:rPr lang="en-GB" sz="1100" baseline="0" dirty="0">
                          <a:effectLst/>
                        </a:rPr>
                        <a:t> </a:t>
                      </a:r>
                      <a:r>
                        <a:rPr lang="en-GB" sz="1100" dirty="0">
                          <a:effectLst/>
                        </a:rPr>
                        <a:t>= 3</a:t>
                      </a:r>
                    </a:p>
                    <a:p>
                      <a:pPr algn="ctr">
                        <a:lnSpc>
                          <a:spcPct val="115000"/>
                        </a:lnSpc>
                        <a:spcAft>
                          <a:spcPts val="0"/>
                        </a:spcAft>
                      </a:pPr>
                      <a:r>
                        <a:rPr lang="en-GB" sz="1100" dirty="0">
                          <a:effectLst/>
                        </a:rPr>
                        <a:t>15</a:t>
                      </a:r>
                      <a:r>
                        <a:rPr lang="en-GB" sz="1100" baseline="0" dirty="0">
                          <a:effectLst/>
                        </a:rPr>
                        <a:t> </a:t>
                      </a:r>
                      <a:r>
                        <a:rPr lang="en-GB" sz="1100" dirty="0">
                          <a:effectLst/>
                        </a:rPr>
                        <a:t>÷ 5 = 3</a:t>
                      </a:r>
                    </a:p>
                    <a:p>
                      <a:pPr algn="ctr">
                        <a:lnSpc>
                          <a:spcPct val="115000"/>
                        </a:lnSpc>
                        <a:spcAft>
                          <a:spcPts val="0"/>
                        </a:spcAft>
                      </a:pPr>
                      <a:r>
                        <a:rPr lang="en-GB" sz="1100" dirty="0">
                          <a:effectLst/>
                        </a:rPr>
                        <a:t>18 ÷ 6</a:t>
                      </a:r>
                      <a:r>
                        <a:rPr lang="en-GB" sz="1100" baseline="0" dirty="0">
                          <a:effectLst/>
                        </a:rPr>
                        <a:t> </a:t>
                      </a:r>
                      <a:r>
                        <a:rPr lang="en-GB" sz="1100" dirty="0">
                          <a:effectLst/>
                        </a:rPr>
                        <a:t>= 3</a:t>
                      </a:r>
                    </a:p>
                    <a:p>
                      <a:pPr algn="ctr">
                        <a:lnSpc>
                          <a:spcPct val="115000"/>
                        </a:lnSpc>
                        <a:spcAft>
                          <a:spcPts val="0"/>
                        </a:spcAft>
                      </a:pPr>
                      <a:r>
                        <a:rPr lang="en-GB" sz="1100" dirty="0">
                          <a:effectLst/>
                        </a:rPr>
                        <a:t>21 ÷ 7 = 3</a:t>
                      </a:r>
                    </a:p>
                    <a:p>
                      <a:pPr algn="ctr">
                        <a:lnSpc>
                          <a:spcPct val="115000"/>
                        </a:lnSpc>
                        <a:spcAft>
                          <a:spcPts val="0"/>
                        </a:spcAft>
                      </a:pPr>
                      <a:r>
                        <a:rPr lang="en-GB" sz="1100" dirty="0">
                          <a:effectLst/>
                        </a:rPr>
                        <a:t>24 ÷ 8</a:t>
                      </a:r>
                      <a:r>
                        <a:rPr lang="en-GB" sz="1100" baseline="0" dirty="0">
                          <a:effectLst/>
                        </a:rPr>
                        <a:t> </a:t>
                      </a:r>
                      <a:r>
                        <a:rPr lang="en-GB" sz="1100" dirty="0">
                          <a:effectLst/>
                        </a:rPr>
                        <a:t>= 3</a:t>
                      </a:r>
                    </a:p>
                    <a:p>
                      <a:pPr algn="ctr">
                        <a:lnSpc>
                          <a:spcPct val="115000"/>
                        </a:lnSpc>
                        <a:spcAft>
                          <a:spcPts val="0"/>
                        </a:spcAft>
                      </a:pPr>
                      <a:r>
                        <a:rPr lang="en-GB" sz="1100" dirty="0">
                          <a:effectLst/>
                        </a:rPr>
                        <a:t>27 ÷ 9 = 3</a:t>
                      </a:r>
                    </a:p>
                    <a:p>
                      <a:pPr algn="ctr">
                        <a:lnSpc>
                          <a:spcPct val="115000"/>
                        </a:lnSpc>
                        <a:spcAft>
                          <a:spcPts val="0"/>
                        </a:spcAft>
                      </a:pPr>
                      <a:r>
                        <a:rPr lang="en-GB" sz="1100" dirty="0">
                          <a:effectLst/>
                        </a:rPr>
                        <a:t>30 ÷ </a:t>
                      </a:r>
                      <a:r>
                        <a:rPr lang="en-GB" sz="1100" baseline="0" dirty="0">
                          <a:effectLst/>
                        </a:rPr>
                        <a:t>10 </a:t>
                      </a:r>
                      <a:r>
                        <a:rPr lang="en-GB" sz="1100" dirty="0">
                          <a:effectLst/>
                        </a:rPr>
                        <a:t>= 3</a:t>
                      </a:r>
                    </a:p>
                    <a:p>
                      <a:pPr algn="ctr">
                        <a:lnSpc>
                          <a:spcPct val="115000"/>
                        </a:lnSpc>
                        <a:spcAft>
                          <a:spcPts val="0"/>
                        </a:spcAft>
                      </a:pPr>
                      <a:r>
                        <a:rPr lang="en-GB" sz="1100" dirty="0">
                          <a:effectLst/>
                        </a:rPr>
                        <a:t>33 ÷ 11 = 3</a:t>
                      </a:r>
                    </a:p>
                    <a:p>
                      <a:pPr algn="ctr">
                        <a:lnSpc>
                          <a:spcPct val="115000"/>
                        </a:lnSpc>
                        <a:spcAft>
                          <a:spcPts val="0"/>
                        </a:spcAft>
                      </a:pPr>
                      <a:r>
                        <a:rPr lang="en-GB" sz="1100" dirty="0">
                          <a:effectLst/>
                        </a:rPr>
                        <a:t>36 ÷ 12</a:t>
                      </a:r>
                      <a:r>
                        <a:rPr lang="en-GB" sz="1100" baseline="0" dirty="0">
                          <a:effectLst/>
                        </a:rPr>
                        <a:t> </a:t>
                      </a:r>
                      <a:r>
                        <a:rPr lang="en-GB" sz="1100" dirty="0">
                          <a:effectLst/>
                        </a:rPr>
                        <a:t>= 3</a:t>
                      </a:r>
                    </a:p>
                    <a:p>
                      <a:pPr algn="ctr">
                        <a:lnSpc>
                          <a:spcPct val="115000"/>
                        </a:lnSpc>
                        <a:spcAft>
                          <a:spcPts val="0"/>
                        </a:spcAft>
                      </a:pPr>
                      <a:endParaRPr lang="en-GB" sz="1100" dirty="0">
                        <a:effectLst/>
                      </a:endParaRPr>
                    </a:p>
                  </a:txBody>
                  <a:tcPr marL="68580" marR="68580" marT="0" marB="0"/>
                </a:tc>
                <a:extLst>
                  <a:ext uri="{0D108BD9-81ED-4DB2-BD59-A6C34878D82A}">
                    <a16:rowId xmlns=""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a:t>Key Vocabulary</a:t>
            </a:r>
          </a:p>
          <a:p>
            <a:pPr algn="l"/>
            <a:r>
              <a:rPr lang="en-GB" b="0" u="none" dirty="0"/>
              <a:t>What is 3 </a:t>
            </a:r>
            <a:r>
              <a:rPr lang="en-GB" u="none" dirty="0"/>
              <a:t>multiplied by </a:t>
            </a:r>
            <a:r>
              <a:rPr lang="en-GB" b="0" u="none" dirty="0"/>
              <a:t>8?</a:t>
            </a:r>
          </a:p>
          <a:p>
            <a:pPr algn="l"/>
            <a:r>
              <a:rPr lang="en-GB" b="0" u="none" dirty="0"/>
              <a:t>What is 8</a:t>
            </a:r>
            <a:r>
              <a:rPr lang="en-GB" u="none" dirty="0"/>
              <a:t> times </a:t>
            </a:r>
            <a:r>
              <a:rPr lang="en-GB" b="0" u="none" dirty="0"/>
              <a:t>3?</a:t>
            </a:r>
          </a:p>
          <a:p>
            <a:pPr algn="l"/>
            <a:r>
              <a:rPr lang="en-GB" b="0" u="none" dirty="0"/>
              <a:t>What is 24 </a:t>
            </a:r>
            <a:r>
              <a:rPr lang="en-GB" u="none" dirty="0"/>
              <a:t>divided by </a:t>
            </a:r>
            <a:r>
              <a:rPr lang="en-GB" b="0" u="none" dirty="0"/>
              <a:t>3?</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3 × ⃝ = 18 or ⃝ ÷ 3 = 11.</a:t>
            </a:r>
          </a:p>
          <a:p>
            <a:endParaRPr lang="en-GB" dirty="0"/>
          </a:p>
        </p:txBody>
      </p:sp>
      <p:pic>
        <p:nvPicPr>
          <p:cNvPr id="5" name="Picture 4"/>
          <p:cNvPicPr>
            <a:picLocks noChangeAspect="1"/>
          </p:cNvPicPr>
          <p:nvPr/>
        </p:nvPicPr>
        <p:blipFill>
          <a:blip r:embed="rId2"/>
          <a:stretch>
            <a:fillRect/>
          </a:stretch>
        </p:blipFill>
        <p:spPr>
          <a:xfrm>
            <a:off x="0" y="180470"/>
            <a:ext cx="1511939" cy="1438781"/>
          </a:xfrm>
          <a:prstGeom prst="rect">
            <a:avLst/>
          </a:prstGeom>
        </p:spPr>
      </p:pic>
    </p:spTree>
    <p:extLst>
      <p:ext uri="{BB962C8B-B14F-4D97-AF65-F5344CB8AC3E}">
        <p14:creationId xmlns:p14="http://schemas.microsoft.com/office/powerpoint/2010/main" val="1219837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3 – Spring 1</a:t>
            </a:r>
          </a:p>
        </p:txBody>
      </p:sp>
      <p:sp>
        <p:nvSpPr>
          <p:cNvPr id="3" name="Text Placeholder 2"/>
          <p:cNvSpPr>
            <a:spLocks noGrp="1"/>
          </p:cNvSpPr>
          <p:nvPr>
            <p:ph type="body" sz="quarter" idx="11"/>
          </p:nvPr>
        </p:nvSpPr>
        <p:spPr/>
        <p:txBody>
          <a:bodyPr>
            <a:normAutofit/>
          </a:bodyPr>
          <a:lstStyle/>
          <a:p>
            <a:r>
              <a:rPr lang="en-GB" dirty="0"/>
              <a:t>I can recall facts about durations of time.</a:t>
            </a:r>
          </a:p>
        </p:txBody>
      </p:sp>
      <p:sp>
        <p:nvSpPr>
          <p:cNvPr id="4" name="Text Placeholder 3"/>
          <p:cNvSpPr>
            <a:spLocks noGrp="1"/>
          </p:cNvSpPr>
          <p:nvPr>
            <p:ph type="body" sz="quarter" idx="12"/>
          </p:nvPr>
        </p:nvSpPr>
        <p:spPr>
          <a:xfrm>
            <a:off x="686519" y="5580112"/>
            <a:ext cx="5838825" cy="3168352"/>
          </a:xfrm>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cs typeface="Arial" pitchFamily="34" charset="0"/>
              </a:rPr>
              <a:t>Use rhymes and memory games</a:t>
            </a:r>
            <a:r>
              <a:rPr lang="en-GB" altLang="en-US" dirty="0">
                <a:cs typeface="Arial" pitchFamily="34" charset="0"/>
              </a:rPr>
              <a:t>– The rhyme, </a:t>
            </a:r>
            <a:r>
              <a:rPr lang="en-GB" altLang="en-US" i="1" dirty="0">
                <a:cs typeface="Arial" pitchFamily="34" charset="0"/>
              </a:rPr>
              <a:t>Thirty days hath September</a:t>
            </a:r>
            <a:r>
              <a:rPr lang="en-GB" altLang="en-US" dirty="0">
                <a:cs typeface="Arial" pitchFamily="34" charset="0"/>
              </a:rPr>
              <a:t>, can help children remember which months have 30 days. There are poems describing the months of the year in order.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t>Use calendars</a:t>
            </a:r>
            <a:r>
              <a:rPr lang="en-GB" altLang="en-US" dirty="0"/>
              <a:t> – If you have a calendar for the new year, your child could be responsible for recording the birthdays of friends and family members in it. Your child could even make their own calendar.</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a:t>How long is a minute?</a:t>
            </a:r>
            <a:r>
              <a:rPr lang="en-GB" altLang="en-US" dirty="0"/>
              <a:t> – Ask your child to sit with their  eyes closed for exactly one minute while you time them. Can they guess the length of a minute? Carry out different activities for one minute. How many times can they jump in sixty seconds?</a:t>
            </a:r>
            <a:endParaRPr lang="en-GB" altLang="en-US" u="sng" dirty="0"/>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a:p>
        </p:txBody>
      </p:sp>
      <p:graphicFrame>
        <p:nvGraphicFramePr>
          <p:cNvPr id="10" name="Content Placeholder 9"/>
          <p:cNvGraphicFramePr>
            <a:graphicFrameLocks noGrp="1"/>
          </p:cNvGraphicFramePr>
          <p:nvPr>
            <p:ph sz="quarter" idx="13"/>
            <p:extLst>
              <p:ext uri="{D42A27DB-BD31-4B8C-83A1-F6EECF244321}">
                <p14:modId xmlns:p14="http://schemas.microsoft.com/office/powerpoint/2010/main" val="836809066"/>
              </p:ext>
            </p:extLst>
          </p:nvPr>
        </p:nvGraphicFramePr>
        <p:xfrm>
          <a:off x="3645024" y="2771800"/>
          <a:ext cx="2880317" cy="1645920"/>
        </p:xfrm>
        <a:graphic>
          <a:graphicData uri="http://schemas.openxmlformats.org/drawingml/2006/table">
            <a:tbl>
              <a:tblPr firstRow="1" bandRow="1">
                <a:tableStyleId>{5C22544A-7EE6-4342-B048-85BDC9FD1C3A}</a:tableStyleId>
              </a:tblPr>
              <a:tblGrid>
                <a:gridCol w="814003">
                  <a:extLst>
                    <a:ext uri="{9D8B030D-6E8A-4147-A177-3AD203B41FA5}">
                      <a16:colId xmlns="" xmlns:a16="http://schemas.microsoft.com/office/drawing/2014/main" val="20000"/>
                    </a:ext>
                  </a:extLst>
                </a:gridCol>
                <a:gridCol w="688770">
                  <a:extLst>
                    <a:ext uri="{9D8B030D-6E8A-4147-A177-3AD203B41FA5}">
                      <a16:colId xmlns="" xmlns:a16="http://schemas.microsoft.com/office/drawing/2014/main" val="20001"/>
                    </a:ext>
                  </a:extLst>
                </a:gridCol>
                <a:gridCol w="939236">
                  <a:extLst>
                    <a:ext uri="{9D8B030D-6E8A-4147-A177-3AD203B41FA5}">
                      <a16:colId xmlns="" xmlns:a16="http://schemas.microsoft.com/office/drawing/2014/main" val="20002"/>
                    </a:ext>
                  </a:extLst>
                </a:gridCol>
                <a:gridCol w="438308">
                  <a:extLst>
                    <a:ext uri="{9D8B030D-6E8A-4147-A177-3AD203B41FA5}">
                      <a16:colId xmlns="" xmlns:a16="http://schemas.microsoft.com/office/drawing/2014/main" val="20003"/>
                    </a:ext>
                  </a:extLst>
                </a:gridCol>
              </a:tblGrid>
              <a:tr h="0">
                <a:tc gridSpan="4">
                  <a:txBody>
                    <a:bodyPr/>
                    <a:lstStyle/>
                    <a:p>
                      <a:pPr algn="ctr"/>
                      <a:r>
                        <a:rPr lang="en-GB" sz="1200" b="0" u="sng" dirty="0">
                          <a:solidFill>
                            <a:schemeClr val="tx1"/>
                          </a:solidFill>
                          <a:latin typeface="Calibri" panose="020F0502020204030204" pitchFamily="34" charset="0"/>
                        </a:rPr>
                        <a:t>Number</a:t>
                      </a:r>
                      <a:r>
                        <a:rPr lang="en-GB" sz="1200" b="0" u="sng" baseline="0" dirty="0">
                          <a:solidFill>
                            <a:schemeClr val="tx1"/>
                          </a:solidFill>
                          <a:latin typeface="Calibri" panose="020F0502020204030204" pitchFamily="34" charset="0"/>
                        </a:rPr>
                        <a:t> of days in each month</a:t>
                      </a:r>
                      <a:endParaRPr lang="en-GB" sz="1200" b="0" u="sng" dirty="0">
                        <a:solidFill>
                          <a:schemeClr val="tx1"/>
                        </a:solidFill>
                        <a:latin typeface="Calibri" panose="020F0502020204030204" pitchFamily="34" charset="0"/>
                      </a:endParaRPr>
                    </a:p>
                  </a:txBody>
                  <a:tcPr>
                    <a:solidFill>
                      <a:schemeClr val="bg1"/>
                    </a:solidFill>
                  </a:tcPr>
                </a:tc>
                <a:tc hMerge="1">
                  <a:txBody>
                    <a:bodyPr/>
                    <a:lstStyle/>
                    <a:p>
                      <a:endParaRPr lang="en-GB" sz="1200" b="0" dirty="0">
                        <a:solidFill>
                          <a:schemeClr val="tx1"/>
                        </a:solidFill>
                        <a:latin typeface="Calibri" panose="020F0502020204030204" pitchFamily="34" charset="0"/>
                      </a:endParaRPr>
                    </a:p>
                  </a:txBody>
                  <a:tcPr>
                    <a:solidFill>
                      <a:schemeClr val="bg1"/>
                    </a:solidFill>
                  </a:tcPr>
                </a:tc>
                <a:tc hMerge="1">
                  <a:txBody>
                    <a:bodyPr/>
                    <a:lstStyle/>
                    <a:p>
                      <a:endParaRPr kumimoji="0" lang="en-GB" sz="1200" b="0" kern="1200" dirty="0">
                        <a:solidFill>
                          <a:schemeClr val="tx1"/>
                        </a:solidFill>
                        <a:latin typeface="Calibri" panose="020F0502020204030204" pitchFamily="34" charset="0"/>
                        <a:ea typeface="+mn-ea"/>
                        <a:cs typeface="+mn-cs"/>
                      </a:endParaRPr>
                    </a:p>
                  </a:txBody>
                  <a:tcPr>
                    <a:solidFill>
                      <a:schemeClr val="bg1"/>
                    </a:solidFill>
                  </a:tcPr>
                </a:tc>
                <a:tc hMerge="1">
                  <a:txBody>
                    <a:bodyPr/>
                    <a:lstStyle/>
                    <a:p>
                      <a:endParaRPr kumimoji="0" lang="en-GB" sz="1200" b="0" kern="1200" dirty="0">
                        <a:solidFill>
                          <a:schemeClr val="tx1"/>
                        </a:solidFill>
                        <a:latin typeface="Calibri" panose="020F0502020204030204" pitchFamily="34" charset="0"/>
                        <a:ea typeface="+mn-ea"/>
                        <a:cs typeface="+mn-cs"/>
                      </a:endParaRPr>
                    </a:p>
                  </a:txBody>
                  <a:tcPr>
                    <a:solidFill>
                      <a:schemeClr val="bg1"/>
                    </a:solidFill>
                  </a:tcPr>
                </a:tc>
                <a:extLst>
                  <a:ext uri="{0D108BD9-81ED-4DB2-BD59-A6C34878D82A}">
                    <a16:rowId xmlns="" xmlns:a16="http://schemas.microsoft.com/office/drawing/2014/main" val="10000"/>
                  </a:ext>
                </a:extLst>
              </a:tr>
              <a:tr h="1296144">
                <a:tc>
                  <a:txBody>
                    <a:bodyPr/>
                    <a:lstStyle/>
                    <a:p>
                      <a:r>
                        <a:rPr lang="en-GB" sz="1200" b="0" dirty="0">
                          <a:solidFill>
                            <a:schemeClr val="tx1"/>
                          </a:solidFill>
                          <a:latin typeface="Calibri" panose="020F0502020204030204" pitchFamily="34" charset="0"/>
                        </a:rPr>
                        <a:t>January</a:t>
                      </a:r>
                    </a:p>
                    <a:p>
                      <a:r>
                        <a:rPr lang="en-GB" sz="1200" b="0" dirty="0">
                          <a:solidFill>
                            <a:schemeClr val="tx1"/>
                          </a:solidFill>
                          <a:latin typeface="Calibri" panose="020F0502020204030204" pitchFamily="34" charset="0"/>
                        </a:rPr>
                        <a:t>February</a:t>
                      </a:r>
                    </a:p>
                    <a:p>
                      <a:r>
                        <a:rPr lang="en-GB" sz="1200" b="0" dirty="0">
                          <a:solidFill>
                            <a:schemeClr val="tx1"/>
                          </a:solidFill>
                          <a:latin typeface="Calibri" panose="020F0502020204030204" pitchFamily="34" charset="0"/>
                        </a:rPr>
                        <a:t>March</a:t>
                      </a:r>
                    </a:p>
                    <a:p>
                      <a:r>
                        <a:rPr lang="en-GB" sz="1200" b="0" dirty="0">
                          <a:solidFill>
                            <a:schemeClr val="tx1"/>
                          </a:solidFill>
                          <a:latin typeface="Calibri" panose="020F0502020204030204" pitchFamily="34" charset="0"/>
                        </a:rPr>
                        <a:t>April</a:t>
                      </a:r>
                    </a:p>
                    <a:p>
                      <a:r>
                        <a:rPr lang="en-GB" sz="1200" b="0" dirty="0">
                          <a:solidFill>
                            <a:schemeClr val="tx1"/>
                          </a:solidFill>
                          <a:latin typeface="Calibri" panose="020F0502020204030204" pitchFamily="34" charset="0"/>
                        </a:rPr>
                        <a:t>May</a:t>
                      </a:r>
                    </a:p>
                    <a:p>
                      <a:r>
                        <a:rPr lang="en-GB" sz="1200" b="0" dirty="0">
                          <a:solidFill>
                            <a:schemeClr val="tx1"/>
                          </a:solidFill>
                          <a:latin typeface="Calibri" panose="020F0502020204030204" pitchFamily="34" charset="0"/>
                        </a:rPr>
                        <a:t>June</a:t>
                      </a:r>
                    </a:p>
                  </a:txBody>
                  <a:tcPr>
                    <a:solidFill>
                      <a:schemeClr val="bg1"/>
                    </a:solidFill>
                  </a:tcPr>
                </a:tc>
                <a:tc>
                  <a:txBody>
                    <a:bodyPr/>
                    <a:lstStyle/>
                    <a:p>
                      <a:r>
                        <a:rPr lang="en-GB" sz="1200" b="0" dirty="0">
                          <a:solidFill>
                            <a:schemeClr val="tx1"/>
                          </a:solidFill>
                          <a:latin typeface="Calibri" panose="020F0502020204030204" pitchFamily="34" charset="0"/>
                        </a:rPr>
                        <a:t>31</a:t>
                      </a:r>
                    </a:p>
                    <a:p>
                      <a:r>
                        <a:rPr lang="en-GB" sz="1200" b="0" dirty="0">
                          <a:solidFill>
                            <a:schemeClr val="tx1"/>
                          </a:solidFill>
                          <a:latin typeface="Calibri" panose="020F0502020204030204" pitchFamily="34" charset="0"/>
                        </a:rPr>
                        <a:t>28/29</a:t>
                      </a:r>
                    </a:p>
                    <a:p>
                      <a:r>
                        <a:rPr lang="en-GB" sz="1200" b="0" dirty="0">
                          <a:solidFill>
                            <a:schemeClr val="tx1"/>
                          </a:solidFill>
                          <a:latin typeface="Calibri" panose="020F0502020204030204" pitchFamily="34" charset="0"/>
                        </a:rPr>
                        <a:t>31</a:t>
                      </a:r>
                    </a:p>
                    <a:p>
                      <a:r>
                        <a:rPr lang="en-GB" sz="1200" b="0" dirty="0">
                          <a:solidFill>
                            <a:schemeClr val="tx1"/>
                          </a:solidFill>
                          <a:latin typeface="Calibri" panose="020F0502020204030204" pitchFamily="34" charset="0"/>
                        </a:rPr>
                        <a:t>30</a:t>
                      </a:r>
                    </a:p>
                    <a:p>
                      <a:r>
                        <a:rPr lang="en-GB" sz="1200" b="0" dirty="0">
                          <a:solidFill>
                            <a:schemeClr val="tx1"/>
                          </a:solidFill>
                          <a:latin typeface="Calibri" panose="020F0502020204030204" pitchFamily="34" charset="0"/>
                        </a:rPr>
                        <a:t>31</a:t>
                      </a:r>
                    </a:p>
                    <a:p>
                      <a:r>
                        <a:rPr lang="en-GB" sz="1200" b="0" dirty="0">
                          <a:solidFill>
                            <a:schemeClr val="tx1"/>
                          </a:solidFill>
                          <a:latin typeface="Calibri" panose="020F0502020204030204" pitchFamily="34" charset="0"/>
                        </a:rPr>
                        <a:t>30</a:t>
                      </a:r>
                    </a:p>
                  </a:txBody>
                  <a:tcPr>
                    <a:solidFill>
                      <a:schemeClr val="bg1"/>
                    </a:solidFill>
                  </a:tcPr>
                </a:tc>
                <a:tc>
                  <a:txBody>
                    <a:bodyPr/>
                    <a:lstStyle/>
                    <a:p>
                      <a:r>
                        <a:rPr kumimoji="0" lang="en-GB" sz="1200" b="0" kern="1200" dirty="0">
                          <a:solidFill>
                            <a:schemeClr val="tx1"/>
                          </a:solidFill>
                          <a:latin typeface="Calibri" panose="020F0502020204030204" pitchFamily="34" charset="0"/>
                          <a:ea typeface="+mn-ea"/>
                          <a:cs typeface="+mn-cs"/>
                        </a:rPr>
                        <a:t>July</a:t>
                      </a:r>
                    </a:p>
                    <a:p>
                      <a:r>
                        <a:rPr kumimoji="0" lang="en-GB" sz="1200" b="0" kern="1200" dirty="0">
                          <a:solidFill>
                            <a:schemeClr val="tx1"/>
                          </a:solidFill>
                          <a:latin typeface="Calibri" panose="020F0502020204030204" pitchFamily="34" charset="0"/>
                          <a:ea typeface="+mn-ea"/>
                          <a:cs typeface="+mn-cs"/>
                        </a:rPr>
                        <a:t>August</a:t>
                      </a:r>
                    </a:p>
                    <a:p>
                      <a:r>
                        <a:rPr kumimoji="0" lang="en-GB" sz="1200" b="0" kern="1200" dirty="0">
                          <a:solidFill>
                            <a:schemeClr val="tx1"/>
                          </a:solidFill>
                          <a:latin typeface="Calibri" panose="020F0502020204030204" pitchFamily="34" charset="0"/>
                          <a:ea typeface="+mn-ea"/>
                          <a:cs typeface="+mn-cs"/>
                        </a:rPr>
                        <a:t>September</a:t>
                      </a:r>
                    </a:p>
                    <a:p>
                      <a:r>
                        <a:rPr kumimoji="0" lang="en-GB" sz="1200" b="0" kern="1200" dirty="0">
                          <a:solidFill>
                            <a:schemeClr val="tx1"/>
                          </a:solidFill>
                          <a:latin typeface="Calibri" panose="020F0502020204030204" pitchFamily="34" charset="0"/>
                          <a:ea typeface="+mn-ea"/>
                          <a:cs typeface="+mn-cs"/>
                        </a:rPr>
                        <a:t>October</a:t>
                      </a:r>
                    </a:p>
                    <a:p>
                      <a:r>
                        <a:rPr kumimoji="0" lang="en-GB" sz="1200" b="0" kern="1200" dirty="0">
                          <a:solidFill>
                            <a:schemeClr val="tx1"/>
                          </a:solidFill>
                          <a:latin typeface="Calibri" panose="020F0502020204030204" pitchFamily="34" charset="0"/>
                          <a:ea typeface="+mn-ea"/>
                          <a:cs typeface="+mn-cs"/>
                        </a:rPr>
                        <a:t>November</a:t>
                      </a:r>
                    </a:p>
                    <a:p>
                      <a:r>
                        <a:rPr kumimoji="0" lang="en-GB" sz="1200" b="0" kern="1200" dirty="0">
                          <a:solidFill>
                            <a:schemeClr val="tx1"/>
                          </a:solidFill>
                          <a:latin typeface="Calibri" panose="020F0502020204030204" pitchFamily="34" charset="0"/>
                          <a:ea typeface="+mn-ea"/>
                          <a:cs typeface="+mn-cs"/>
                        </a:rPr>
                        <a:t>December</a:t>
                      </a:r>
                    </a:p>
                    <a:p>
                      <a:endParaRPr kumimoji="0" lang="en-GB" sz="1200" b="0" kern="1200" dirty="0">
                        <a:solidFill>
                          <a:schemeClr val="tx1"/>
                        </a:solidFill>
                        <a:latin typeface="Calibri" panose="020F0502020204030204" pitchFamily="34" charset="0"/>
                        <a:ea typeface="+mn-ea"/>
                        <a:cs typeface="+mn-cs"/>
                      </a:endParaRPr>
                    </a:p>
                  </a:txBody>
                  <a:tcPr>
                    <a:solidFill>
                      <a:schemeClr val="bg1"/>
                    </a:solidFill>
                  </a:tcPr>
                </a:tc>
                <a:tc>
                  <a:txBody>
                    <a:bodyPr/>
                    <a:lstStyle/>
                    <a:p>
                      <a:r>
                        <a:rPr kumimoji="0" lang="en-GB" sz="1200" b="0" kern="1200" dirty="0">
                          <a:solidFill>
                            <a:schemeClr val="tx1"/>
                          </a:solidFill>
                          <a:latin typeface="Calibri" panose="020F0502020204030204" pitchFamily="34" charset="0"/>
                          <a:ea typeface="+mn-ea"/>
                          <a:cs typeface="+mn-cs"/>
                        </a:rPr>
                        <a:t>31</a:t>
                      </a:r>
                    </a:p>
                    <a:p>
                      <a:r>
                        <a:rPr kumimoji="0" lang="en-GB" sz="1200" b="0" kern="1200" dirty="0">
                          <a:solidFill>
                            <a:schemeClr val="tx1"/>
                          </a:solidFill>
                          <a:latin typeface="Calibri" panose="020F0502020204030204" pitchFamily="34" charset="0"/>
                          <a:ea typeface="+mn-ea"/>
                          <a:cs typeface="+mn-cs"/>
                        </a:rPr>
                        <a:t>31</a:t>
                      </a:r>
                    </a:p>
                    <a:p>
                      <a:r>
                        <a:rPr kumimoji="0" lang="en-GB" sz="1200" b="0" kern="1200" dirty="0">
                          <a:solidFill>
                            <a:schemeClr val="tx1"/>
                          </a:solidFill>
                          <a:latin typeface="Calibri" panose="020F0502020204030204" pitchFamily="34" charset="0"/>
                          <a:ea typeface="+mn-ea"/>
                          <a:cs typeface="+mn-cs"/>
                        </a:rPr>
                        <a:t>30</a:t>
                      </a:r>
                    </a:p>
                    <a:p>
                      <a:r>
                        <a:rPr kumimoji="0" lang="en-GB" sz="1200" b="0" kern="1200" dirty="0">
                          <a:solidFill>
                            <a:schemeClr val="tx1"/>
                          </a:solidFill>
                          <a:latin typeface="Calibri" panose="020F0502020204030204" pitchFamily="34" charset="0"/>
                          <a:ea typeface="+mn-ea"/>
                          <a:cs typeface="+mn-cs"/>
                        </a:rPr>
                        <a:t>31</a:t>
                      </a:r>
                    </a:p>
                    <a:p>
                      <a:r>
                        <a:rPr kumimoji="0" lang="en-GB" sz="1200" b="0" kern="1200" dirty="0">
                          <a:solidFill>
                            <a:schemeClr val="tx1"/>
                          </a:solidFill>
                          <a:latin typeface="Calibri" panose="020F0502020204030204" pitchFamily="34" charset="0"/>
                          <a:ea typeface="+mn-ea"/>
                          <a:cs typeface="+mn-cs"/>
                        </a:rPr>
                        <a:t>30</a:t>
                      </a:r>
                    </a:p>
                    <a:p>
                      <a:r>
                        <a:rPr kumimoji="0" lang="en-GB" sz="1200" b="0" kern="1200" dirty="0">
                          <a:solidFill>
                            <a:schemeClr val="tx1"/>
                          </a:solidFill>
                          <a:latin typeface="Calibri" panose="020F0502020204030204" pitchFamily="34" charset="0"/>
                          <a:ea typeface="+mn-ea"/>
                          <a:cs typeface="+mn-cs"/>
                        </a:rPr>
                        <a:t>31</a:t>
                      </a:r>
                    </a:p>
                  </a:txBody>
                  <a:tcPr>
                    <a:solidFill>
                      <a:schemeClr val="bg1"/>
                    </a:solidFill>
                  </a:tcPr>
                </a:tc>
                <a:extLst>
                  <a:ext uri="{0D108BD9-81ED-4DB2-BD59-A6C34878D82A}">
                    <a16:rowId xmlns="" xmlns:a16="http://schemas.microsoft.com/office/drawing/2014/main" val="10001"/>
                  </a:ext>
                </a:extLst>
              </a:tr>
            </a:tbl>
          </a:graphicData>
        </a:graphic>
      </p:graphicFrame>
      <p:sp>
        <p:nvSpPr>
          <p:cNvPr id="11" name="TextBox 10"/>
          <p:cNvSpPr txBox="1"/>
          <p:nvPr/>
        </p:nvSpPr>
        <p:spPr>
          <a:xfrm>
            <a:off x="799392" y="2915816"/>
            <a:ext cx="2448272" cy="1384995"/>
          </a:xfrm>
          <a:prstGeom prst="rect">
            <a:avLst/>
          </a:prstGeom>
          <a:noFill/>
        </p:spPr>
        <p:txBody>
          <a:bodyPr wrap="square" rtlCol="0">
            <a:spAutoFit/>
          </a:bodyPr>
          <a:lstStyle/>
          <a:p>
            <a:r>
              <a:rPr lang="en-GB" sz="1200" dirty="0">
                <a:latin typeface="Calibri" panose="020F0502020204030204" pitchFamily="34" charset="0"/>
              </a:rPr>
              <a:t>There are 60 seconds in a minute.</a:t>
            </a:r>
          </a:p>
          <a:p>
            <a:r>
              <a:rPr lang="en-GB" sz="1200" dirty="0">
                <a:latin typeface="Calibri" panose="020F0502020204030204" pitchFamily="34" charset="0"/>
              </a:rPr>
              <a:t>There are 60 minutes in an hour.</a:t>
            </a:r>
          </a:p>
          <a:p>
            <a:r>
              <a:rPr lang="en-GB" sz="1200" dirty="0">
                <a:latin typeface="Calibri" panose="020F0502020204030204" pitchFamily="34" charset="0"/>
              </a:rPr>
              <a:t>There are 24 hours in a day.</a:t>
            </a:r>
          </a:p>
          <a:p>
            <a:r>
              <a:rPr lang="en-GB" sz="1200" dirty="0">
                <a:latin typeface="Calibri" panose="020F0502020204030204" pitchFamily="34" charset="0"/>
              </a:rPr>
              <a:t>There are 7 days in a week.</a:t>
            </a:r>
          </a:p>
          <a:p>
            <a:r>
              <a:rPr lang="en-GB" sz="1200" dirty="0">
                <a:latin typeface="Calibri" panose="020F0502020204030204" pitchFamily="34" charset="0"/>
              </a:rPr>
              <a:t>There are 12 months in a year.</a:t>
            </a:r>
          </a:p>
          <a:p>
            <a:r>
              <a:rPr lang="en-GB" sz="1200" dirty="0">
                <a:latin typeface="Calibri" panose="020F0502020204030204" pitchFamily="34" charset="0"/>
              </a:rPr>
              <a:t>There are 365 days in a year.</a:t>
            </a:r>
          </a:p>
          <a:p>
            <a:r>
              <a:rPr lang="en-GB" sz="1200" dirty="0">
                <a:latin typeface="Calibri" panose="020F0502020204030204" pitchFamily="34" charset="0"/>
              </a:rPr>
              <a:t>There are 366 days in a leap year.</a:t>
            </a:r>
          </a:p>
        </p:txBody>
      </p:sp>
      <p:sp>
        <p:nvSpPr>
          <p:cNvPr id="15" name="Text Placeholder 12"/>
          <p:cNvSpPr>
            <a:spLocks noGrp="1"/>
          </p:cNvSpPr>
          <p:nvPr>
            <p:ph type="body" sz="quarter" idx="15"/>
          </p:nvPr>
        </p:nvSpPr>
        <p:spPr>
          <a:xfrm>
            <a:off x="685801" y="4572000"/>
            <a:ext cx="5838825" cy="974205"/>
          </a:xfrm>
        </p:spPr>
        <p:txBody>
          <a:bodyPr>
            <a:normAutofit lnSpcReduction="10000"/>
          </a:bodyPr>
          <a:lstStyle/>
          <a:p>
            <a:pPr lvl="0"/>
            <a:r>
              <a:rPr lang="en-GB" dirty="0">
                <a:ea typeface="Calibri" pitchFamily="34" charset="0"/>
                <a:cs typeface="Times New Roman" pitchFamily="18" charset="0"/>
              </a:rPr>
              <a:t>Children also need to know the order of the months in a year.  They should  be able to apply these facts to answer questions, such as:</a:t>
            </a:r>
          </a:p>
          <a:p>
            <a:pPr lvl="0"/>
            <a:r>
              <a:rPr lang="en-GB" altLang="en-US" dirty="0">
                <a:ea typeface="Calibri" pitchFamily="34" charset="0"/>
                <a:cs typeface="Times New Roman" pitchFamily="18" charset="0"/>
              </a:rPr>
              <a:t>What day comes after  30</a:t>
            </a:r>
            <a:r>
              <a:rPr lang="en-GB" altLang="en-US" baseline="30000" dirty="0">
                <a:ea typeface="Calibri" pitchFamily="34" charset="0"/>
                <a:cs typeface="Times New Roman" pitchFamily="18" charset="0"/>
              </a:rPr>
              <a:t>th</a:t>
            </a:r>
            <a:r>
              <a:rPr lang="en-GB" altLang="en-US" dirty="0">
                <a:ea typeface="Calibri" pitchFamily="34" charset="0"/>
                <a:cs typeface="Times New Roman" pitchFamily="18" charset="0"/>
              </a:rPr>
              <a:t> April?</a:t>
            </a:r>
          </a:p>
          <a:p>
            <a:pPr lvl="0"/>
            <a:r>
              <a:rPr lang="en-GB" altLang="en-US" dirty="0">
                <a:ea typeface="Calibri" pitchFamily="34" charset="0"/>
                <a:cs typeface="Times New Roman" pitchFamily="18" charset="0"/>
              </a:rPr>
              <a:t>What day comes before 1</a:t>
            </a:r>
            <a:r>
              <a:rPr lang="en-GB" altLang="en-US" baseline="30000" dirty="0">
                <a:ea typeface="Calibri" pitchFamily="34" charset="0"/>
                <a:cs typeface="Times New Roman" pitchFamily="18" charset="0"/>
              </a:rPr>
              <a:t>st</a:t>
            </a:r>
            <a:r>
              <a:rPr lang="en-GB" altLang="en-US" dirty="0">
                <a:ea typeface="Calibri" pitchFamily="34" charset="0"/>
                <a:cs typeface="Times New Roman" pitchFamily="18" charset="0"/>
              </a:rPr>
              <a:t> February?</a:t>
            </a:r>
          </a:p>
          <a:p>
            <a:pPr lvl="0"/>
            <a:endParaRPr lang="en-GB" altLang="en-US" dirty="0">
              <a:ea typeface="Calibri" pitchFamily="34" charset="0"/>
              <a:cs typeface="Times New Roman" pitchFamily="18" charset="0"/>
            </a:endParaRPr>
          </a:p>
          <a:p>
            <a:endParaRPr lang="en-GB" dirty="0"/>
          </a:p>
        </p:txBody>
      </p:sp>
      <p:pic>
        <p:nvPicPr>
          <p:cNvPr id="5" name="Picture 4"/>
          <p:cNvPicPr>
            <a:picLocks noChangeAspect="1"/>
          </p:cNvPicPr>
          <p:nvPr/>
        </p:nvPicPr>
        <p:blipFill>
          <a:blip r:embed="rId2"/>
          <a:stretch>
            <a:fillRect/>
          </a:stretch>
        </p:blipFill>
        <p:spPr>
          <a:xfrm>
            <a:off x="116836" y="176449"/>
            <a:ext cx="1511939" cy="1438781"/>
          </a:xfrm>
          <a:prstGeom prst="rect">
            <a:avLst/>
          </a:prstGeom>
        </p:spPr>
      </p:pic>
    </p:spTree>
    <p:extLst>
      <p:ext uri="{BB962C8B-B14F-4D97-AF65-F5344CB8AC3E}">
        <p14:creationId xmlns:p14="http://schemas.microsoft.com/office/powerpoint/2010/main" val="3499885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3 – Spring 2</a:t>
            </a:r>
          </a:p>
        </p:txBody>
      </p:sp>
      <p:sp>
        <p:nvSpPr>
          <p:cNvPr id="3" name="Text Placeholder 2"/>
          <p:cNvSpPr>
            <a:spLocks noGrp="1"/>
          </p:cNvSpPr>
          <p:nvPr>
            <p:ph type="body" sz="quarter" idx="11"/>
          </p:nvPr>
        </p:nvSpPr>
        <p:spPr/>
        <p:txBody>
          <a:bodyPr/>
          <a:lstStyle/>
          <a:p>
            <a:r>
              <a:rPr lang="en-GB" dirty="0"/>
              <a:t>I know the multiplication and division facts for the 4 times table.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family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What do you already know?</a:t>
            </a:r>
            <a:r>
              <a:rPr lang="en-GB" altLang="en-US" dirty="0">
                <a:ea typeface="Calibri" pitchFamily="34" charset="0"/>
                <a:cs typeface="Times New Roman" pitchFamily="18" charset="0"/>
              </a:rPr>
              <a:t> – Your child will already know many of these facts from the 2, 3, 5 and 10 times tables. </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cs typeface="Arial" pitchFamily="34" charset="0"/>
              </a:rPr>
              <a:t>Double and double again</a:t>
            </a:r>
            <a:r>
              <a:rPr lang="en-GB" altLang="en-US" dirty="0">
                <a:cs typeface="Arial" pitchFamily="34" charset="0"/>
              </a:rPr>
              <a:t> – Multiplying a number by 4 is the same as doubling and doubling again. Double 6 is 12 and double 12 is 24, so 6 </a:t>
            </a:r>
            <a:r>
              <a:rPr lang="en-GB" dirty="0"/>
              <a:t>× 4 = 24.</a:t>
            </a:r>
            <a:endParaRPr lang="en-GB"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Buy one get three free </a:t>
            </a:r>
            <a:r>
              <a:rPr lang="en-GB" altLang="en-US" dirty="0">
                <a:ea typeface="Calibri" pitchFamily="34" charset="0"/>
                <a:cs typeface="Times New Roman" pitchFamily="18" charset="0"/>
              </a:rPr>
              <a:t>– If your child knows one fact (e.g. </a:t>
            </a:r>
            <a:r>
              <a:rPr lang="en-GB" altLang="en-US" dirty="0"/>
              <a:t>12</a:t>
            </a:r>
            <a:r>
              <a:rPr lang="en-GB" dirty="0"/>
              <a:t> × 4 = 48), can they tell you the other three facts in the same fact family?</a:t>
            </a:r>
          </a:p>
          <a:p>
            <a:pPr eaLnBrk="0" fontAlgn="base" hangingPunct="0">
              <a:spcBef>
                <a:spcPct val="0"/>
              </a:spcBef>
              <a:spcAft>
                <a:spcPct val="0"/>
              </a:spcAft>
              <a:buClrTx/>
              <a:buSzTx/>
            </a:pPr>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790258256"/>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 xmlns:a16="http://schemas.microsoft.com/office/drawing/2014/main" val="20000"/>
                    </a:ext>
                  </a:extLst>
                </a:gridCol>
                <a:gridCol w="847725">
                  <a:extLst>
                    <a:ext uri="{9D8B030D-6E8A-4147-A177-3AD203B41FA5}">
                      <a16:colId xmlns="" xmlns:a16="http://schemas.microsoft.com/office/drawing/2014/main" val="20001"/>
                    </a:ext>
                  </a:extLst>
                </a:gridCol>
                <a:gridCol w="847725">
                  <a:extLst>
                    <a:ext uri="{9D8B030D-6E8A-4147-A177-3AD203B41FA5}">
                      <a16:colId xmlns="" xmlns:a16="http://schemas.microsoft.com/office/drawing/2014/main" val="20002"/>
                    </a:ext>
                  </a:extLst>
                </a:gridCol>
                <a:gridCol w="847725">
                  <a:extLst>
                    <a:ext uri="{9D8B030D-6E8A-4147-A177-3AD203B41FA5}">
                      <a16:colId xmlns="" xmlns:a16="http://schemas.microsoft.com/office/drawing/2014/main" val="20003"/>
                    </a:ext>
                  </a:extLst>
                </a:gridCol>
              </a:tblGrid>
              <a:tr h="2506219">
                <a:tc>
                  <a:txBody>
                    <a:bodyPr/>
                    <a:lstStyle/>
                    <a:p>
                      <a:pPr algn="ctr">
                        <a:lnSpc>
                          <a:spcPct val="115000"/>
                        </a:lnSpc>
                        <a:spcAft>
                          <a:spcPts val="0"/>
                        </a:spcAft>
                      </a:pPr>
                      <a:r>
                        <a:rPr lang="en-GB" sz="1100" dirty="0">
                          <a:effectLst/>
                        </a:rPr>
                        <a:t>4 × 1 = 4</a:t>
                      </a:r>
                    </a:p>
                    <a:p>
                      <a:pPr algn="ctr">
                        <a:lnSpc>
                          <a:spcPct val="115000"/>
                        </a:lnSpc>
                        <a:spcAft>
                          <a:spcPts val="0"/>
                        </a:spcAft>
                      </a:pPr>
                      <a:r>
                        <a:rPr lang="en-GB" sz="1100" dirty="0">
                          <a:effectLst/>
                        </a:rPr>
                        <a:t>4 × 2 = 8</a:t>
                      </a:r>
                    </a:p>
                    <a:p>
                      <a:pPr algn="ctr">
                        <a:lnSpc>
                          <a:spcPct val="115000"/>
                        </a:lnSpc>
                        <a:spcAft>
                          <a:spcPts val="0"/>
                        </a:spcAft>
                      </a:pPr>
                      <a:r>
                        <a:rPr lang="en-GB" sz="1100" dirty="0">
                          <a:effectLst/>
                        </a:rPr>
                        <a:t>4 × 3 = 12</a:t>
                      </a:r>
                    </a:p>
                    <a:p>
                      <a:pPr algn="ctr">
                        <a:lnSpc>
                          <a:spcPct val="115000"/>
                        </a:lnSpc>
                        <a:spcAft>
                          <a:spcPts val="0"/>
                        </a:spcAft>
                      </a:pPr>
                      <a:r>
                        <a:rPr lang="en-GB" sz="1100" dirty="0">
                          <a:effectLst/>
                        </a:rPr>
                        <a:t>4 × 4 = 16</a:t>
                      </a:r>
                    </a:p>
                    <a:p>
                      <a:pPr algn="ctr">
                        <a:lnSpc>
                          <a:spcPct val="115000"/>
                        </a:lnSpc>
                        <a:spcAft>
                          <a:spcPts val="0"/>
                        </a:spcAft>
                      </a:pPr>
                      <a:r>
                        <a:rPr lang="en-GB" sz="1100" dirty="0">
                          <a:effectLst/>
                        </a:rPr>
                        <a:t>4 × 5 = 20</a:t>
                      </a:r>
                    </a:p>
                    <a:p>
                      <a:pPr algn="ctr">
                        <a:lnSpc>
                          <a:spcPct val="115000"/>
                        </a:lnSpc>
                        <a:spcAft>
                          <a:spcPts val="0"/>
                        </a:spcAft>
                      </a:pPr>
                      <a:r>
                        <a:rPr lang="en-GB" sz="1100" baseline="0" dirty="0">
                          <a:effectLst/>
                        </a:rPr>
                        <a:t>4 </a:t>
                      </a:r>
                      <a:r>
                        <a:rPr lang="en-GB" sz="1100" dirty="0">
                          <a:effectLst/>
                        </a:rPr>
                        <a:t>× 6 = 24</a:t>
                      </a:r>
                    </a:p>
                    <a:p>
                      <a:pPr algn="ctr">
                        <a:lnSpc>
                          <a:spcPct val="115000"/>
                        </a:lnSpc>
                        <a:spcAft>
                          <a:spcPts val="0"/>
                        </a:spcAft>
                      </a:pPr>
                      <a:r>
                        <a:rPr lang="en-GB" sz="1100" dirty="0">
                          <a:effectLst/>
                        </a:rPr>
                        <a:t>4 × 7 = 28</a:t>
                      </a:r>
                    </a:p>
                    <a:p>
                      <a:pPr algn="ctr">
                        <a:lnSpc>
                          <a:spcPct val="115000"/>
                        </a:lnSpc>
                        <a:spcAft>
                          <a:spcPts val="0"/>
                        </a:spcAft>
                      </a:pPr>
                      <a:r>
                        <a:rPr lang="en-GB" sz="1100" dirty="0">
                          <a:effectLst/>
                        </a:rPr>
                        <a:t>4 × 8 = 32</a:t>
                      </a:r>
                    </a:p>
                    <a:p>
                      <a:pPr algn="ctr">
                        <a:lnSpc>
                          <a:spcPct val="115000"/>
                        </a:lnSpc>
                        <a:spcAft>
                          <a:spcPts val="0"/>
                        </a:spcAft>
                      </a:pPr>
                      <a:r>
                        <a:rPr lang="en-GB" sz="1100" dirty="0">
                          <a:effectLst/>
                        </a:rPr>
                        <a:t>4 × 9 = 36</a:t>
                      </a:r>
                    </a:p>
                    <a:p>
                      <a:pPr algn="ctr">
                        <a:lnSpc>
                          <a:spcPct val="115000"/>
                        </a:lnSpc>
                        <a:spcAft>
                          <a:spcPts val="0"/>
                        </a:spcAft>
                      </a:pPr>
                      <a:r>
                        <a:rPr lang="en-GB" sz="1100" dirty="0">
                          <a:effectLst/>
                        </a:rPr>
                        <a:t>4 × 10 = 40</a:t>
                      </a:r>
                    </a:p>
                    <a:p>
                      <a:pPr algn="ctr">
                        <a:lnSpc>
                          <a:spcPct val="115000"/>
                        </a:lnSpc>
                        <a:spcAft>
                          <a:spcPts val="0"/>
                        </a:spcAft>
                      </a:pPr>
                      <a:r>
                        <a:rPr lang="en-GB" sz="1100" dirty="0">
                          <a:effectLst/>
                        </a:rPr>
                        <a:t>4 × 11 = 44</a:t>
                      </a:r>
                    </a:p>
                    <a:p>
                      <a:pPr algn="ctr">
                        <a:lnSpc>
                          <a:spcPct val="115000"/>
                        </a:lnSpc>
                        <a:spcAft>
                          <a:spcPts val="0"/>
                        </a:spcAft>
                      </a:pPr>
                      <a:r>
                        <a:rPr lang="en-GB" sz="1100" dirty="0">
                          <a:effectLst/>
                        </a:rPr>
                        <a:t>4 × 12 = 48</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1 × 4 = 4</a:t>
                      </a:r>
                    </a:p>
                    <a:p>
                      <a:pPr algn="ctr">
                        <a:lnSpc>
                          <a:spcPct val="115000"/>
                        </a:lnSpc>
                        <a:spcAft>
                          <a:spcPts val="0"/>
                        </a:spcAft>
                      </a:pPr>
                      <a:r>
                        <a:rPr lang="en-GB" sz="1100" dirty="0">
                          <a:effectLst/>
                        </a:rPr>
                        <a:t>2 × 4 = 8</a:t>
                      </a:r>
                    </a:p>
                    <a:p>
                      <a:pPr algn="ctr">
                        <a:lnSpc>
                          <a:spcPct val="115000"/>
                        </a:lnSpc>
                        <a:spcAft>
                          <a:spcPts val="0"/>
                        </a:spcAft>
                      </a:pPr>
                      <a:r>
                        <a:rPr lang="en-GB" sz="1100" dirty="0">
                          <a:effectLst/>
                        </a:rPr>
                        <a:t>3 × 4 = 12</a:t>
                      </a:r>
                    </a:p>
                    <a:p>
                      <a:pPr algn="ctr">
                        <a:lnSpc>
                          <a:spcPct val="115000"/>
                        </a:lnSpc>
                        <a:spcAft>
                          <a:spcPts val="0"/>
                        </a:spcAft>
                      </a:pPr>
                      <a:r>
                        <a:rPr lang="en-GB" sz="1100" dirty="0">
                          <a:effectLst/>
                        </a:rPr>
                        <a:t>4 × 4</a:t>
                      </a:r>
                      <a:r>
                        <a:rPr lang="en-GB" sz="1100" baseline="0" dirty="0">
                          <a:effectLst/>
                        </a:rPr>
                        <a:t> </a:t>
                      </a:r>
                      <a:r>
                        <a:rPr lang="en-GB" sz="1100" dirty="0">
                          <a:effectLst/>
                        </a:rPr>
                        <a:t>= 16</a:t>
                      </a:r>
                    </a:p>
                    <a:p>
                      <a:pPr algn="ctr">
                        <a:lnSpc>
                          <a:spcPct val="115000"/>
                        </a:lnSpc>
                        <a:spcAft>
                          <a:spcPts val="0"/>
                        </a:spcAft>
                      </a:pPr>
                      <a:r>
                        <a:rPr lang="en-GB" sz="1100" dirty="0">
                          <a:effectLst/>
                        </a:rPr>
                        <a:t>5 × 4 = 20</a:t>
                      </a:r>
                    </a:p>
                    <a:p>
                      <a:pPr algn="ctr">
                        <a:lnSpc>
                          <a:spcPct val="115000"/>
                        </a:lnSpc>
                        <a:spcAft>
                          <a:spcPts val="0"/>
                        </a:spcAft>
                      </a:pPr>
                      <a:r>
                        <a:rPr lang="en-GB" sz="1100" baseline="0" dirty="0">
                          <a:effectLst/>
                        </a:rPr>
                        <a:t>6 </a:t>
                      </a:r>
                      <a:r>
                        <a:rPr lang="en-GB" sz="1100" dirty="0">
                          <a:effectLst/>
                        </a:rPr>
                        <a:t>× 4</a:t>
                      </a:r>
                      <a:r>
                        <a:rPr lang="en-GB" sz="1100" baseline="0" dirty="0">
                          <a:effectLst/>
                        </a:rPr>
                        <a:t> </a:t>
                      </a:r>
                      <a:r>
                        <a:rPr lang="en-GB" sz="1100" dirty="0">
                          <a:effectLst/>
                        </a:rPr>
                        <a:t>= 24</a:t>
                      </a:r>
                    </a:p>
                    <a:p>
                      <a:pPr algn="ctr">
                        <a:lnSpc>
                          <a:spcPct val="115000"/>
                        </a:lnSpc>
                        <a:spcAft>
                          <a:spcPts val="0"/>
                        </a:spcAft>
                      </a:pPr>
                      <a:r>
                        <a:rPr lang="en-GB" sz="1100" dirty="0">
                          <a:effectLst/>
                        </a:rPr>
                        <a:t>7 × 4 = 28</a:t>
                      </a:r>
                    </a:p>
                    <a:p>
                      <a:pPr algn="ctr">
                        <a:lnSpc>
                          <a:spcPct val="115000"/>
                        </a:lnSpc>
                        <a:spcAft>
                          <a:spcPts val="0"/>
                        </a:spcAft>
                      </a:pPr>
                      <a:r>
                        <a:rPr lang="en-GB" sz="1100" dirty="0">
                          <a:effectLst/>
                        </a:rPr>
                        <a:t>8 × 4 = 32</a:t>
                      </a:r>
                    </a:p>
                    <a:p>
                      <a:pPr algn="ctr">
                        <a:lnSpc>
                          <a:spcPct val="115000"/>
                        </a:lnSpc>
                        <a:spcAft>
                          <a:spcPts val="0"/>
                        </a:spcAft>
                      </a:pPr>
                      <a:r>
                        <a:rPr lang="en-GB" sz="1100" dirty="0">
                          <a:effectLst/>
                        </a:rPr>
                        <a:t>9 × 4 = 36</a:t>
                      </a:r>
                    </a:p>
                    <a:p>
                      <a:pPr algn="ctr">
                        <a:lnSpc>
                          <a:spcPct val="115000"/>
                        </a:lnSpc>
                        <a:spcAft>
                          <a:spcPts val="0"/>
                        </a:spcAft>
                      </a:pPr>
                      <a:r>
                        <a:rPr lang="en-GB" sz="1100" dirty="0">
                          <a:effectLst/>
                        </a:rPr>
                        <a:t>10 × 4 = 40</a:t>
                      </a:r>
                    </a:p>
                    <a:p>
                      <a:pPr algn="ctr">
                        <a:lnSpc>
                          <a:spcPct val="115000"/>
                        </a:lnSpc>
                        <a:spcAft>
                          <a:spcPts val="0"/>
                        </a:spcAft>
                      </a:pPr>
                      <a:r>
                        <a:rPr lang="en-GB" sz="1100" dirty="0">
                          <a:effectLst/>
                        </a:rPr>
                        <a:t>11 × 4 = 44</a:t>
                      </a:r>
                    </a:p>
                    <a:p>
                      <a:pPr algn="ctr">
                        <a:lnSpc>
                          <a:spcPct val="115000"/>
                        </a:lnSpc>
                        <a:spcAft>
                          <a:spcPts val="0"/>
                        </a:spcAft>
                      </a:pPr>
                      <a:r>
                        <a:rPr lang="en-GB" sz="1100" dirty="0">
                          <a:effectLst/>
                        </a:rPr>
                        <a:t>12 × 4 = 48</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4 ÷ 4 = 1</a:t>
                      </a:r>
                    </a:p>
                    <a:p>
                      <a:pPr algn="ctr">
                        <a:lnSpc>
                          <a:spcPct val="115000"/>
                        </a:lnSpc>
                        <a:spcAft>
                          <a:spcPts val="0"/>
                        </a:spcAft>
                      </a:pPr>
                      <a:r>
                        <a:rPr lang="en-GB" sz="1100" dirty="0">
                          <a:effectLst/>
                        </a:rPr>
                        <a:t>8 ÷ 4</a:t>
                      </a:r>
                      <a:r>
                        <a:rPr lang="en-GB" sz="1100" baseline="0" dirty="0">
                          <a:effectLst/>
                        </a:rPr>
                        <a:t> </a:t>
                      </a:r>
                      <a:r>
                        <a:rPr lang="en-GB" sz="1100" dirty="0">
                          <a:effectLst/>
                        </a:rPr>
                        <a:t>= 2</a:t>
                      </a:r>
                    </a:p>
                    <a:p>
                      <a:pPr algn="ctr">
                        <a:lnSpc>
                          <a:spcPct val="115000"/>
                        </a:lnSpc>
                        <a:spcAft>
                          <a:spcPts val="0"/>
                        </a:spcAft>
                      </a:pPr>
                      <a:r>
                        <a:rPr lang="en-GB" sz="1100" dirty="0">
                          <a:effectLst/>
                        </a:rPr>
                        <a:t>12 ÷ 4 = 3</a:t>
                      </a:r>
                    </a:p>
                    <a:p>
                      <a:pPr algn="ctr">
                        <a:lnSpc>
                          <a:spcPct val="115000"/>
                        </a:lnSpc>
                        <a:spcAft>
                          <a:spcPts val="0"/>
                        </a:spcAft>
                      </a:pPr>
                      <a:r>
                        <a:rPr lang="en-GB" sz="1100" dirty="0">
                          <a:effectLst/>
                        </a:rPr>
                        <a:t>16</a:t>
                      </a:r>
                      <a:r>
                        <a:rPr lang="en-GB" sz="1100" baseline="0" dirty="0">
                          <a:effectLst/>
                        </a:rPr>
                        <a:t> </a:t>
                      </a:r>
                      <a:r>
                        <a:rPr lang="en-GB" sz="1100" dirty="0">
                          <a:effectLst/>
                        </a:rPr>
                        <a:t>÷ 4</a:t>
                      </a:r>
                      <a:r>
                        <a:rPr lang="en-GB" sz="1100" baseline="0" dirty="0">
                          <a:effectLst/>
                        </a:rPr>
                        <a:t> </a:t>
                      </a:r>
                      <a:r>
                        <a:rPr lang="en-GB" sz="1100" dirty="0">
                          <a:effectLst/>
                        </a:rPr>
                        <a:t>= 4</a:t>
                      </a:r>
                    </a:p>
                    <a:p>
                      <a:pPr algn="ctr">
                        <a:lnSpc>
                          <a:spcPct val="115000"/>
                        </a:lnSpc>
                        <a:spcAft>
                          <a:spcPts val="0"/>
                        </a:spcAft>
                      </a:pPr>
                      <a:r>
                        <a:rPr lang="en-GB" sz="1100" baseline="0" dirty="0">
                          <a:effectLst/>
                        </a:rPr>
                        <a:t>20 </a:t>
                      </a:r>
                      <a:r>
                        <a:rPr lang="en-GB" sz="1100" dirty="0">
                          <a:effectLst/>
                        </a:rPr>
                        <a:t>÷ 4 = 5</a:t>
                      </a:r>
                    </a:p>
                    <a:p>
                      <a:pPr algn="ctr">
                        <a:lnSpc>
                          <a:spcPct val="115000"/>
                        </a:lnSpc>
                        <a:spcAft>
                          <a:spcPts val="0"/>
                        </a:spcAft>
                      </a:pPr>
                      <a:r>
                        <a:rPr lang="en-GB" sz="1100" dirty="0">
                          <a:effectLst/>
                        </a:rPr>
                        <a:t>24</a:t>
                      </a:r>
                      <a:r>
                        <a:rPr lang="en-GB" sz="1100" baseline="0" dirty="0">
                          <a:effectLst/>
                        </a:rPr>
                        <a:t> </a:t>
                      </a:r>
                      <a:r>
                        <a:rPr lang="en-GB" sz="1100" dirty="0">
                          <a:effectLst/>
                        </a:rPr>
                        <a:t>÷ 4</a:t>
                      </a:r>
                      <a:r>
                        <a:rPr lang="en-GB" sz="1100" baseline="0" dirty="0">
                          <a:effectLst/>
                        </a:rPr>
                        <a:t> </a:t>
                      </a:r>
                      <a:r>
                        <a:rPr lang="en-GB" sz="1100" dirty="0">
                          <a:effectLst/>
                        </a:rPr>
                        <a:t>= 6</a:t>
                      </a:r>
                    </a:p>
                    <a:p>
                      <a:pPr algn="ctr">
                        <a:lnSpc>
                          <a:spcPct val="115000"/>
                        </a:lnSpc>
                        <a:spcAft>
                          <a:spcPts val="0"/>
                        </a:spcAft>
                      </a:pPr>
                      <a:r>
                        <a:rPr lang="en-GB" sz="1100" dirty="0">
                          <a:effectLst/>
                        </a:rPr>
                        <a:t>28 ÷ 4 = 7</a:t>
                      </a:r>
                    </a:p>
                    <a:p>
                      <a:pPr algn="ctr">
                        <a:lnSpc>
                          <a:spcPct val="115000"/>
                        </a:lnSpc>
                        <a:spcAft>
                          <a:spcPts val="0"/>
                        </a:spcAft>
                      </a:pPr>
                      <a:r>
                        <a:rPr lang="en-GB" sz="1100" dirty="0">
                          <a:effectLst/>
                        </a:rPr>
                        <a:t>32 ÷ 4</a:t>
                      </a:r>
                      <a:r>
                        <a:rPr lang="en-GB" sz="1100" baseline="0" dirty="0">
                          <a:effectLst/>
                        </a:rPr>
                        <a:t> </a:t>
                      </a:r>
                      <a:r>
                        <a:rPr lang="en-GB" sz="1100" dirty="0">
                          <a:effectLst/>
                        </a:rPr>
                        <a:t>= 8</a:t>
                      </a:r>
                    </a:p>
                    <a:p>
                      <a:pPr algn="ctr">
                        <a:lnSpc>
                          <a:spcPct val="115000"/>
                        </a:lnSpc>
                        <a:spcAft>
                          <a:spcPts val="0"/>
                        </a:spcAft>
                      </a:pPr>
                      <a:r>
                        <a:rPr lang="en-GB" sz="1100" dirty="0">
                          <a:effectLst/>
                        </a:rPr>
                        <a:t>36 ÷ 4 = 9</a:t>
                      </a:r>
                    </a:p>
                    <a:p>
                      <a:pPr algn="ctr">
                        <a:lnSpc>
                          <a:spcPct val="115000"/>
                        </a:lnSpc>
                        <a:spcAft>
                          <a:spcPts val="0"/>
                        </a:spcAft>
                      </a:pPr>
                      <a:r>
                        <a:rPr lang="en-GB" sz="1100" dirty="0">
                          <a:effectLst/>
                        </a:rPr>
                        <a:t>40 ÷ 4</a:t>
                      </a:r>
                      <a:r>
                        <a:rPr lang="en-GB" sz="1100" baseline="0" dirty="0">
                          <a:effectLst/>
                        </a:rPr>
                        <a:t> </a:t>
                      </a:r>
                      <a:r>
                        <a:rPr lang="en-GB" sz="1100" dirty="0">
                          <a:effectLst/>
                        </a:rPr>
                        <a:t>= 10</a:t>
                      </a:r>
                    </a:p>
                    <a:p>
                      <a:pPr algn="ctr">
                        <a:lnSpc>
                          <a:spcPct val="115000"/>
                        </a:lnSpc>
                        <a:spcAft>
                          <a:spcPts val="0"/>
                        </a:spcAft>
                      </a:pPr>
                      <a:r>
                        <a:rPr lang="en-GB" sz="1100" dirty="0">
                          <a:effectLst/>
                        </a:rPr>
                        <a:t>44 ÷ 4</a:t>
                      </a:r>
                      <a:r>
                        <a:rPr lang="en-GB" sz="1100" baseline="0" dirty="0">
                          <a:effectLst/>
                        </a:rPr>
                        <a:t> </a:t>
                      </a:r>
                      <a:r>
                        <a:rPr lang="en-GB" sz="1100" dirty="0">
                          <a:effectLst/>
                        </a:rPr>
                        <a:t>= 11</a:t>
                      </a:r>
                    </a:p>
                    <a:p>
                      <a:pPr algn="ctr">
                        <a:lnSpc>
                          <a:spcPct val="115000"/>
                        </a:lnSpc>
                        <a:spcAft>
                          <a:spcPts val="0"/>
                        </a:spcAft>
                      </a:pPr>
                      <a:r>
                        <a:rPr lang="en-GB" sz="1100" dirty="0">
                          <a:effectLst/>
                        </a:rPr>
                        <a:t>48 ÷ 4</a:t>
                      </a:r>
                      <a:r>
                        <a:rPr lang="en-GB" sz="1100" baseline="0" dirty="0">
                          <a:effectLst/>
                        </a:rPr>
                        <a:t> </a:t>
                      </a:r>
                      <a:r>
                        <a:rPr lang="en-GB" sz="1100" dirty="0">
                          <a:effectLst/>
                        </a:rPr>
                        <a:t>= 12</a:t>
                      </a:r>
                    </a:p>
                    <a:p>
                      <a:pPr algn="ctr">
                        <a:lnSpc>
                          <a:spcPct val="115000"/>
                        </a:lnSpc>
                        <a:spcAft>
                          <a:spcPts val="0"/>
                        </a:spcAft>
                      </a:pPr>
                      <a:endParaRPr lang="en-GB" sz="1100" dirty="0">
                        <a:effectLst/>
                      </a:endParaRPr>
                    </a:p>
                  </a:txBody>
                  <a:tcPr marL="68580" marR="68580" marT="0" marB="0"/>
                </a:tc>
                <a:tc>
                  <a:txBody>
                    <a:bodyPr/>
                    <a:lstStyle/>
                    <a:p>
                      <a:pPr algn="ctr">
                        <a:lnSpc>
                          <a:spcPct val="115000"/>
                        </a:lnSpc>
                        <a:spcAft>
                          <a:spcPts val="0"/>
                        </a:spcAft>
                      </a:pPr>
                      <a:r>
                        <a:rPr lang="en-GB" sz="1100" dirty="0">
                          <a:effectLst/>
                        </a:rPr>
                        <a:t>4 ÷ 1 = 4</a:t>
                      </a:r>
                    </a:p>
                    <a:p>
                      <a:pPr algn="ctr">
                        <a:lnSpc>
                          <a:spcPct val="115000"/>
                        </a:lnSpc>
                        <a:spcAft>
                          <a:spcPts val="0"/>
                        </a:spcAft>
                      </a:pPr>
                      <a:r>
                        <a:rPr lang="en-GB" sz="1100" dirty="0">
                          <a:effectLst/>
                        </a:rPr>
                        <a:t>8 ÷ 2</a:t>
                      </a:r>
                      <a:r>
                        <a:rPr lang="en-GB" sz="1100" baseline="0" dirty="0">
                          <a:effectLst/>
                        </a:rPr>
                        <a:t> </a:t>
                      </a:r>
                      <a:r>
                        <a:rPr lang="en-GB" sz="1100" dirty="0">
                          <a:effectLst/>
                        </a:rPr>
                        <a:t>= 4</a:t>
                      </a:r>
                    </a:p>
                    <a:p>
                      <a:pPr algn="ctr">
                        <a:lnSpc>
                          <a:spcPct val="115000"/>
                        </a:lnSpc>
                        <a:spcAft>
                          <a:spcPts val="0"/>
                        </a:spcAft>
                      </a:pPr>
                      <a:r>
                        <a:rPr lang="en-GB" sz="1100" dirty="0">
                          <a:effectLst/>
                        </a:rPr>
                        <a:t>12 ÷ 3 = 4</a:t>
                      </a:r>
                    </a:p>
                    <a:p>
                      <a:pPr algn="ctr">
                        <a:lnSpc>
                          <a:spcPct val="115000"/>
                        </a:lnSpc>
                        <a:spcAft>
                          <a:spcPts val="0"/>
                        </a:spcAft>
                      </a:pPr>
                      <a:r>
                        <a:rPr lang="en-GB" sz="1100" dirty="0">
                          <a:effectLst/>
                        </a:rPr>
                        <a:t>16 ÷ 4</a:t>
                      </a:r>
                      <a:r>
                        <a:rPr lang="en-GB" sz="1100" baseline="0" dirty="0">
                          <a:effectLst/>
                        </a:rPr>
                        <a:t> </a:t>
                      </a:r>
                      <a:r>
                        <a:rPr lang="en-GB" sz="1100" dirty="0">
                          <a:effectLst/>
                        </a:rPr>
                        <a:t>= 4</a:t>
                      </a:r>
                    </a:p>
                    <a:p>
                      <a:pPr algn="ctr">
                        <a:lnSpc>
                          <a:spcPct val="115000"/>
                        </a:lnSpc>
                        <a:spcAft>
                          <a:spcPts val="0"/>
                        </a:spcAft>
                      </a:pPr>
                      <a:r>
                        <a:rPr lang="en-GB" sz="1100" dirty="0">
                          <a:effectLst/>
                        </a:rPr>
                        <a:t>20</a:t>
                      </a:r>
                      <a:r>
                        <a:rPr lang="en-GB" sz="1100" baseline="0" dirty="0">
                          <a:effectLst/>
                        </a:rPr>
                        <a:t> </a:t>
                      </a:r>
                      <a:r>
                        <a:rPr lang="en-GB" sz="1100" dirty="0">
                          <a:effectLst/>
                        </a:rPr>
                        <a:t>÷ 5 = 4</a:t>
                      </a:r>
                    </a:p>
                    <a:p>
                      <a:pPr algn="ctr">
                        <a:lnSpc>
                          <a:spcPct val="115000"/>
                        </a:lnSpc>
                        <a:spcAft>
                          <a:spcPts val="0"/>
                        </a:spcAft>
                      </a:pPr>
                      <a:r>
                        <a:rPr lang="en-GB" sz="1100" dirty="0">
                          <a:effectLst/>
                        </a:rPr>
                        <a:t>24 ÷ 6</a:t>
                      </a:r>
                      <a:r>
                        <a:rPr lang="en-GB" sz="1100" baseline="0" dirty="0">
                          <a:effectLst/>
                        </a:rPr>
                        <a:t> </a:t>
                      </a:r>
                      <a:r>
                        <a:rPr lang="en-GB" sz="1100" dirty="0">
                          <a:effectLst/>
                        </a:rPr>
                        <a:t>= 4</a:t>
                      </a:r>
                    </a:p>
                    <a:p>
                      <a:pPr algn="ctr">
                        <a:lnSpc>
                          <a:spcPct val="115000"/>
                        </a:lnSpc>
                        <a:spcAft>
                          <a:spcPts val="0"/>
                        </a:spcAft>
                      </a:pPr>
                      <a:r>
                        <a:rPr lang="en-GB" sz="1100" dirty="0">
                          <a:effectLst/>
                        </a:rPr>
                        <a:t>28 ÷ 7 = 4</a:t>
                      </a:r>
                    </a:p>
                    <a:p>
                      <a:pPr algn="ctr">
                        <a:lnSpc>
                          <a:spcPct val="115000"/>
                        </a:lnSpc>
                        <a:spcAft>
                          <a:spcPts val="0"/>
                        </a:spcAft>
                      </a:pPr>
                      <a:r>
                        <a:rPr lang="en-GB" sz="1100" dirty="0">
                          <a:effectLst/>
                        </a:rPr>
                        <a:t>32</a:t>
                      </a:r>
                      <a:r>
                        <a:rPr lang="en-GB" sz="1100" baseline="0" dirty="0">
                          <a:effectLst/>
                        </a:rPr>
                        <a:t> </a:t>
                      </a:r>
                      <a:r>
                        <a:rPr lang="en-GB" sz="1100" dirty="0">
                          <a:effectLst/>
                        </a:rPr>
                        <a:t>÷ 8</a:t>
                      </a:r>
                      <a:r>
                        <a:rPr lang="en-GB" sz="1100" baseline="0" dirty="0">
                          <a:effectLst/>
                        </a:rPr>
                        <a:t> </a:t>
                      </a:r>
                      <a:r>
                        <a:rPr lang="en-GB" sz="1100" dirty="0">
                          <a:effectLst/>
                        </a:rPr>
                        <a:t>= 4</a:t>
                      </a:r>
                    </a:p>
                    <a:p>
                      <a:pPr algn="ctr">
                        <a:lnSpc>
                          <a:spcPct val="115000"/>
                        </a:lnSpc>
                        <a:spcAft>
                          <a:spcPts val="0"/>
                        </a:spcAft>
                      </a:pPr>
                      <a:r>
                        <a:rPr lang="en-GB" sz="1100" dirty="0">
                          <a:effectLst/>
                        </a:rPr>
                        <a:t>36 ÷ 9 = 4</a:t>
                      </a:r>
                    </a:p>
                    <a:p>
                      <a:pPr algn="ctr">
                        <a:lnSpc>
                          <a:spcPct val="115000"/>
                        </a:lnSpc>
                        <a:spcAft>
                          <a:spcPts val="0"/>
                        </a:spcAft>
                      </a:pPr>
                      <a:r>
                        <a:rPr lang="en-GB" sz="1100" dirty="0">
                          <a:effectLst/>
                        </a:rPr>
                        <a:t>40 ÷ </a:t>
                      </a:r>
                      <a:r>
                        <a:rPr lang="en-GB" sz="1100" baseline="0" dirty="0">
                          <a:effectLst/>
                        </a:rPr>
                        <a:t>10 </a:t>
                      </a:r>
                      <a:r>
                        <a:rPr lang="en-GB" sz="1100" dirty="0">
                          <a:effectLst/>
                        </a:rPr>
                        <a:t>= 4</a:t>
                      </a:r>
                    </a:p>
                    <a:p>
                      <a:pPr algn="ctr">
                        <a:lnSpc>
                          <a:spcPct val="115000"/>
                        </a:lnSpc>
                        <a:spcAft>
                          <a:spcPts val="0"/>
                        </a:spcAft>
                      </a:pPr>
                      <a:r>
                        <a:rPr lang="en-GB" sz="1100" dirty="0">
                          <a:effectLst/>
                        </a:rPr>
                        <a:t>44 ÷ 11 = 4</a:t>
                      </a:r>
                    </a:p>
                    <a:p>
                      <a:pPr algn="ctr">
                        <a:lnSpc>
                          <a:spcPct val="115000"/>
                        </a:lnSpc>
                        <a:spcAft>
                          <a:spcPts val="0"/>
                        </a:spcAft>
                      </a:pPr>
                      <a:r>
                        <a:rPr lang="en-GB" sz="1100" dirty="0">
                          <a:effectLst/>
                        </a:rPr>
                        <a:t>48 ÷ 12</a:t>
                      </a:r>
                      <a:r>
                        <a:rPr lang="en-GB" sz="1100" baseline="0" dirty="0">
                          <a:effectLst/>
                        </a:rPr>
                        <a:t> </a:t>
                      </a:r>
                      <a:r>
                        <a:rPr lang="en-GB" sz="1100" dirty="0">
                          <a:effectLst/>
                        </a:rPr>
                        <a:t>= 4</a:t>
                      </a:r>
                    </a:p>
                    <a:p>
                      <a:pPr algn="ctr">
                        <a:lnSpc>
                          <a:spcPct val="115000"/>
                        </a:lnSpc>
                        <a:spcAft>
                          <a:spcPts val="0"/>
                        </a:spcAft>
                      </a:pPr>
                      <a:endParaRPr lang="en-GB" sz="1100" dirty="0">
                        <a:effectLst/>
                      </a:endParaRPr>
                    </a:p>
                  </a:txBody>
                  <a:tcPr marL="68580" marR="68580" marT="0" marB="0"/>
                </a:tc>
                <a:extLst>
                  <a:ext uri="{0D108BD9-81ED-4DB2-BD59-A6C34878D82A}">
                    <a16:rowId xmlns=""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a:t>Key Vocabulary</a:t>
            </a:r>
          </a:p>
          <a:p>
            <a:pPr algn="l"/>
            <a:r>
              <a:rPr lang="en-GB" b="0" u="none" dirty="0"/>
              <a:t>What is 4 </a:t>
            </a:r>
            <a:r>
              <a:rPr lang="en-GB" u="none" dirty="0"/>
              <a:t>multiplied by </a:t>
            </a:r>
            <a:r>
              <a:rPr lang="en-GB" b="0" u="none" dirty="0"/>
              <a:t>6?</a:t>
            </a:r>
          </a:p>
          <a:p>
            <a:pPr algn="l"/>
            <a:r>
              <a:rPr lang="en-GB" b="0" u="none" dirty="0"/>
              <a:t>What is 8</a:t>
            </a:r>
            <a:r>
              <a:rPr lang="en-GB" u="none" dirty="0"/>
              <a:t> times </a:t>
            </a:r>
            <a:r>
              <a:rPr lang="en-GB" b="0" u="none" dirty="0"/>
              <a:t>4?</a:t>
            </a:r>
          </a:p>
          <a:p>
            <a:pPr algn="l"/>
            <a:r>
              <a:rPr lang="en-GB" b="0" u="none" dirty="0"/>
              <a:t>What is 24 </a:t>
            </a:r>
            <a:r>
              <a:rPr lang="en-GB" u="none" dirty="0"/>
              <a:t>divided by </a:t>
            </a:r>
            <a:r>
              <a:rPr lang="en-GB" b="0" u="none" dirty="0"/>
              <a:t>4?</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4 × ⃝ = 16 or ⃝ ÷ 4 = 7.</a:t>
            </a:r>
          </a:p>
          <a:p>
            <a:endParaRPr lang="en-GB" dirty="0"/>
          </a:p>
        </p:txBody>
      </p:sp>
      <p:pic>
        <p:nvPicPr>
          <p:cNvPr id="5" name="Picture 4"/>
          <p:cNvPicPr>
            <a:picLocks noChangeAspect="1"/>
          </p:cNvPicPr>
          <p:nvPr/>
        </p:nvPicPr>
        <p:blipFill>
          <a:blip r:embed="rId2"/>
          <a:stretch>
            <a:fillRect/>
          </a:stretch>
        </p:blipFill>
        <p:spPr>
          <a:xfrm>
            <a:off x="0" y="20133"/>
            <a:ext cx="1511939" cy="1438781"/>
          </a:xfrm>
          <a:prstGeom prst="rect">
            <a:avLst/>
          </a:prstGeom>
        </p:spPr>
      </p:pic>
    </p:spTree>
    <p:extLst>
      <p:ext uri="{BB962C8B-B14F-4D97-AF65-F5344CB8AC3E}">
        <p14:creationId xmlns:p14="http://schemas.microsoft.com/office/powerpoint/2010/main" val="700804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3 – Summer 1</a:t>
            </a:r>
          </a:p>
        </p:txBody>
      </p:sp>
      <p:sp>
        <p:nvSpPr>
          <p:cNvPr id="3" name="Text Placeholder 2"/>
          <p:cNvSpPr>
            <a:spLocks noGrp="1"/>
          </p:cNvSpPr>
          <p:nvPr>
            <p:ph type="body" sz="quarter" idx="11"/>
          </p:nvPr>
        </p:nvSpPr>
        <p:spPr/>
        <p:txBody>
          <a:bodyPr>
            <a:normAutofit/>
          </a:bodyPr>
          <a:lstStyle/>
          <a:p>
            <a:r>
              <a:rPr lang="en-GB" dirty="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cs typeface="Arial" pitchFamily="34" charset="0"/>
              </a:rPr>
              <a:t>Talk about time</a:t>
            </a:r>
            <a:r>
              <a:rPr lang="en-GB" altLang="en-US" dirty="0">
                <a:cs typeface="Arial" pitchFamily="34" charset="0"/>
              </a:rPr>
              <a:t>  - Discuss  what time things happen. When does your child wake up? What time do they eat breakfast?  Make sure that you have an analogue clock visible in your house or that your child wears a watch with hands. Once your child is confident telling the time, see if you can find more challenging clocks e.g. with Roman numerals or no numbers marked.</a:t>
            </a:r>
          </a:p>
          <a:p>
            <a:pPr lvl="0"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a:t>Ask your child the time regularly </a:t>
            </a:r>
            <a:r>
              <a:rPr lang="en-GB" altLang="en-US" dirty="0"/>
              <a:t>– You could also give your child some responsibility for watching the clock :</a:t>
            </a:r>
          </a:p>
          <a:p>
            <a:pPr lvl="0" eaLnBrk="0" fontAlgn="base" hangingPunct="0">
              <a:spcBef>
                <a:spcPct val="0"/>
              </a:spcBef>
              <a:spcAft>
                <a:spcPct val="0"/>
              </a:spcAft>
              <a:buClrTx/>
              <a:buSzTx/>
            </a:pPr>
            <a:r>
              <a:rPr lang="en-GB" altLang="en-US" dirty="0"/>
              <a:t>“The cakes need to come out of the oven at twenty-two minutes past four exactly.”</a:t>
            </a:r>
          </a:p>
          <a:p>
            <a:pPr lvl="0" eaLnBrk="0" fontAlgn="base" hangingPunct="0">
              <a:spcBef>
                <a:spcPct val="0"/>
              </a:spcBef>
              <a:spcAft>
                <a:spcPct val="0"/>
              </a:spcAft>
              <a:buClrTx/>
              <a:buSzTx/>
            </a:pPr>
            <a:r>
              <a:rPr lang="en-GB" altLang="en-US" dirty="0"/>
              <a:t>“We need to leave the house at  twenty-five to nine.”</a:t>
            </a:r>
          </a:p>
        </p:txBody>
      </p:sp>
      <p:sp>
        <p:nvSpPr>
          <p:cNvPr id="6" name="Text Placeholder 5"/>
          <p:cNvSpPr>
            <a:spLocks noGrp="1"/>
          </p:cNvSpPr>
          <p:nvPr>
            <p:ph type="body" sz="quarter" idx="14"/>
          </p:nvPr>
        </p:nvSpPr>
        <p:spPr>
          <a:xfrm>
            <a:off x="4365104" y="2555776"/>
            <a:ext cx="1876971" cy="1944216"/>
          </a:xfrm>
        </p:spPr>
        <p:txBody>
          <a:bodyPr/>
          <a:lstStyle/>
          <a:p>
            <a:r>
              <a:rPr lang="en-GB" dirty="0"/>
              <a:t>Key Vocabulary</a:t>
            </a:r>
          </a:p>
          <a:p>
            <a:pPr algn="l"/>
            <a:r>
              <a:rPr lang="en-GB" b="0" u="none" dirty="0"/>
              <a:t>Twelve </a:t>
            </a:r>
            <a:r>
              <a:rPr lang="en-GB" u="none" dirty="0"/>
              <a:t>o’clock</a:t>
            </a:r>
          </a:p>
          <a:p>
            <a:pPr algn="l"/>
            <a:r>
              <a:rPr lang="en-GB" u="none" dirty="0"/>
              <a:t>Half past</a:t>
            </a:r>
            <a:r>
              <a:rPr lang="en-GB" b="0" u="none" dirty="0"/>
              <a:t> two</a:t>
            </a:r>
          </a:p>
          <a:p>
            <a:pPr algn="l"/>
            <a:r>
              <a:rPr lang="en-GB" u="none" dirty="0"/>
              <a:t>Quarter past</a:t>
            </a:r>
            <a:r>
              <a:rPr lang="en-GB" b="0" u="none" dirty="0"/>
              <a:t> three</a:t>
            </a:r>
          </a:p>
          <a:p>
            <a:pPr algn="l"/>
            <a:r>
              <a:rPr lang="en-GB" u="none" dirty="0"/>
              <a:t>Quarter to</a:t>
            </a:r>
            <a:r>
              <a:rPr lang="en-GB" b="0" u="none" dirty="0"/>
              <a:t> nine</a:t>
            </a:r>
          </a:p>
          <a:p>
            <a:pPr algn="l"/>
            <a:r>
              <a:rPr lang="en-GB" b="0" u="none" dirty="0"/>
              <a:t>Five</a:t>
            </a:r>
            <a:r>
              <a:rPr lang="en-GB" u="none" dirty="0"/>
              <a:t> past </a:t>
            </a:r>
            <a:r>
              <a:rPr lang="en-GB" b="0" u="none" dirty="0"/>
              <a:t>one</a:t>
            </a:r>
          </a:p>
          <a:p>
            <a:pPr algn="l"/>
            <a:r>
              <a:rPr lang="en-GB" b="0" u="none" dirty="0"/>
              <a:t>Twenty-five </a:t>
            </a:r>
            <a:r>
              <a:rPr lang="en-GB" u="none" dirty="0"/>
              <a:t>to</a:t>
            </a:r>
            <a:r>
              <a:rPr lang="en-GB" b="0" u="none" dirty="0"/>
              <a:t> ten</a:t>
            </a:r>
            <a:endParaRPr lang="en-GB" u="none" dirty="0"/>
          </a:p>
        </p:txBody>
      </p:sp>
      <p:sp>
        <p:nvSpPr>
          <p:cNvPr id="5" name="Content Placeholder 4"/>
          <p:cNvSpPr>
            <a:spLocks noGrp="1"/>
          </p:cNvSpPr>
          <p:nvPr>
            <p:ph sz="quarter" idx="13"/>
          </p:nvPr>
        </p:nvSpPr>
        <p:spPr>
          <a:xfrm>
            <a:off x="719336" y="2627784"/>
            <a:ext cx="3501752" cy="2946036"/>
          </a:xfrm>
        </p:spPr>
        <p:txBody>
          <a:bodyPr>
            <a:normAutofit fontScale="55000" lnSpcReduction="20000"/>
          </a:bodyPr>
          <a:lstStyle/>
          <a:p>
            <a:pPr marL="0" indent="0">
              <a:buNone/>
            </a:pPr>
            <a:r>
              <a:rPr lang="en-GB" dirty="0"/>
              <a:t>Children need to be able to tell the time using a clock with hands. This target can be broken down into several steps.</a:t>
            </a:r>
          </a:p>
          <a:p>
            <a:r>
              <a:rPr lang="en-GB" dirty="0"/>
              <a:t>I can tell the time to the nearest hour.</a:t>
            </a:r>
          </a:p>
          <a:p>
            <a:r>
              <a:rPr lang="en-GB" dirty="0"/>
              <a:t>I can tell the time to the nearest half hour.</a:t>
            </a:r>
          </a:p>
          <a:p>
            <a:r>
              <a:rPr lang="en-GB" dirty="0"/>
              <a:t>I can tell the time to the nearest quarter hour.</a:t>
            </a:r>
          </a:p>
          <a:p>
            <a:r>
              <a:rPr lang="en-GB" dirty="0"/>
              <a:t>I can tell the time to the nearest five minutes.</a:t>
            </a:r>
          </a:p>
          <a:p>
            <a:r>
              <a:rPr lang="en-GB" dirty="0"/>
              <a:t>I can tell the time to the nearest minute.</a:t>
            </a:r>
          </a:p>
          <a:p>
            <a:pPr marL="0" indent="0">
              <a:buNone/>
            </a:pPr>
            <a:endParaRPr lang="en-GB" dirty="0"/>
          </a:p>
          <a:p>
            <a:pPr marL="0" indent="0">
              <a:buNone/>
            </a:pPr>
            <a:endParaRPr lang="en-GB" dirty="0"/>
          </a:p>
        </p:txBody>
      </p:sp>
      <p:pic>
        <p:nvPicPr>
          <p:cNvPr id="1032" name="Picture 8" descr="https://encrypted-tbn0.gstatic.com/images?q=tbn:ANd9GcSn91hrzNaLYVGYvQ9pyk4berjLjtssCB66D-jCZEH_zlHkDpudq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9120" y="4637716"/>
            <a:ext cx="723294" cy="72008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encrypted-tbn1.gstatic.com/images?q=tbn:ANd9GcTPb1IcXAnBJd6eRktfkm9UAhPaX7oMnKFEdJOrqj9xsezxaVdc0C8eWw">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3216" y="4637716"/>
            <a:ext cx="720080" cy="72008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6"/>
          <a:stretch>
            <a:fillRect/>
          </a:stretch>
        </p:blipFill>
        <p:spPr>
          <a:xfrm>
            <a:off x="12576" y="108195"/>
            <a:ext cx="1511939" cy="1438781"/>
          </a:xfrm>
          <a:prstGeom prst="rect">
            <a:avLst/>
          </a:prstGeom>
        </p:spPr>
      </p:pic>
    </p:spTree>
    <p:extLst>
      <p:ext uri="{BB962C8B-B14F-4D97-AF65-F5344CB8AC3E}">
        <p14:creationId xmlns:p14="http://schemas.microsoft.com/office/powerpoint/2010/main" val="3988352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Year 3 – Summer 2</a:t>
            </a:r>
          </a:p>
        </p:txBody>
      </p:sp>
      <p:sp>
        <p:nvSpPr>
          <p:cNvPr id="3" name="Text Placeholder 2"/>
          <p:cNvSpPr>
            <a:spLocks noGrp="1"/>
          </p:cNvSpPr>
          <p:nvPr>
            <p:ph type="body" sz="quarter" idx="11"/>
          </p:nvPr>
        </p:nvSpPr>
        <p:spPr/>
        <p:txBody>
          <a:bodyPr/>
          <a:lstStyle/>
          <a:p>
            <a:r>
              <a:rPr lang="en-GB" dirty="0"/>
              <a:t>I know the multiplication and division facts for the 8 times table.</a:t>
            </a:r>
          </a:p>
        </p:txBody>
      </p:sp>
      <p:sp>
        <p:nvSpPr>
          <p:cNvPr id="4" name="Text Placeholder 3"/>
          <p:cNvSpPr>
            <a:spLocks noGrp="1"/>
          </p:cNvSpPr>
          <p:nvPr>
            <p:ph type="body" sz="quarter" idx="12"/>
          </p:nvPr>
        </p:nvSpPr>
        <p:spPr/>
        <p:txBody>
          <a:bodyPr>
            <a:normAutofit fontScale="925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family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cs typeface="Arial" pitchFamily="34" charset="0"/>
              </a:rPr>
              <a:t>Double your fours </a:t>
            </a:r>
            <a:r>
              <a:rPr lang="en-GB" altLang="en-US" dirty="0">
                <a:cs typeface="Arial" pitchFamily="34" charset="0"/>
              </a:rPr>
              <a:t>– Multiplying a number by 8 is the same as multiply by 4 and then doubling the answer. 8 </a:t>
            </a:r>
            <a:r>
              <a:rPr lang="en-GB" dirty="0"/>
              <a:t>× 4 = 32 and </a:t>
            </a:r>
            <a:r>
              <a:rPr lang="en-GB" altLang="en-US" dirty="0">
                <a:cs typeface="Arial" pitchFamily="34" charset="0"/>
              </a:rPr>
              <a:t>double 32 is 64, so 8 </a:t>
            </a:r>
            <a:r>
              <a:rPr lang="en-GB" dirty="0"/>
              <a:t>× 8 = 64.</a:t>
            </a:r>
            <a:endParaRPr lang="en-GB"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u="sng" dirty="0">
                <a:cs typeface="Times New Roman" pitchFamily="18" charset="0"/>
              </a:rPr>
              <a:t>Five six seven eight</a:t>
            </a:r>
            <a:r>
              <a:rPr lang="en-GB" dirty="0">
                <a:cs typeface="Times New Roman" pitchFamily="18" charset="0"/>
              </a:rPr>
              <a:t> – fifty-six is seven times eight (56 = 7 </a:t>
            </a:r>
            <a:r>
              <a:rPr lang="en-GB" dirty="0"/>
              <a:t>× 8). </a:t>
            </a:r>
          </a:p>
          <a:p>
            <a:pPr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146942767"/>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extLst>
                    <a:ext uri="{9D8B030D-6E8A-4147-A177-3AD203B41FA5}">
                      <a16:colId xmlns="" xmlns:a16="http://schemas.microsoft.com/office/drawing/2014/main" val="20000"/>
                    </a:ext>
                  </a:extLst>
                </a:gridCol>
                <a:gridCol w="847725">
                  <a:extLst>
                    <a:ext uri="{9D8B030D-6E8A-4147-A177-3AD203B41FA5}">
                      <a16:colId xmlns="" xmlns:a16="http://schemas.microsoft.com/office/drawing/2014/main" val="20001"/>
                    </a:ext>
                  </a:extLst>
                </a:gridCol>
                <a:gridCol w="847725">
                  <a:extLst>
                    <a:ext uri="{9D8B030D-6E8A-4147-A177-3AD203B41FA5}">
                      <a16:colId xmlns="" xmlns:a16="http://schemas.microsoft.com/office/drawing/2014/main" val="20002"/>
                    </a:ext>
                  </a:extLst>
                </a:gridCol>
                <a:gridCol w="847725">
                  <a:extLst>
                    <a:ext uri="{9D8B030D-6E8A-4147-A177-3AD203B41FA5}">
                      <a16:colId xmlns="" xmlns:a16="http://schemas.microsoft.com/office/drawing/2014/main" val="20003"/>
                    </a:ext>
                  </a:extLst>
                </a:gridCol>
              </a:tblGrid>
              <a:tr h="2506219">
                <a:tc>
                  <a:txBody>
                    <a:bodyPr/>
                    <a:lstStyle/>
                    <a:p>
                      <a:pPr algn="ctr">
                        <a:lnSpc>
                          <a:spcPct val="115000"/>
                        </a:lnSpc>
                        <a:spcAft>
                          <a:spcPts val="0"/>
                        </a:spcAft>
                      </a:pPr>
                      <a:r>
                        <a:rPr lang="en-GB" sz="1100" dirty="0">
                          <a:effectLst/>
                        </a:rPr>
                        <a:t>8 × 1 = 8</a:t>
                      </a:r>
                    </a:p>
                    <a:p>
                      <a:pPr algn="ctr">
                        <a:lnSpc>
                          <a:spcPct val="115000"/>
                        </a:lnSpc>
                        <a:spcAft>
                          <a:spcPts val="0"/>
                        </a:spcAft>
                      </a:pPr>
                      <a:r>
                        <a:rPr lang="en-GB" sz="1100" dirty="0">
                          <a:effectLst/>
                        </a:rPr>
                        <a:t>8 × 2 = 16</a:t>
                      </a:r>
                    </a:p>
                    <a:p>
                      <a:pPr algn="ctr">
                        <a:lnSpc>
                          <a:spcPct val="115000"/>
                        </a:lnSpc>
                        <a:spcAft>
                          <a:spcPts val="0"/>
                        </a:spcAft>
                      </a:pPr>
                      <a:r>
                        <a:rPr lang="en-GB" sz="1100" dirty="0">
                          <a:effectLst/>
                        </a:rPr>
                        <a:t>8 × 3 = 24</a:t>
                      </a:r>
                    </a:p>
                    <a:p>
                      <a:pPr algn="ctr">
                        <a:lnSpc>
                          <a:spcPct val="115000"/>
                        </a:lnSpc>
                        <a:spcAft>
                          <a:spcPts val="0"/>
                        </a:spcAft>
                      </a:pPr>
                      <a:r>
                        <a:rPr lang="en-GB" sz="1100" dirty="0">
                          <a:effectLst/>
                        </a:rPr>
                        <a:t>8 × 4 = 32</a:t>
                      </a:r>
                    </a:p>
                    <a:p>
                      <a:pPr algn="ctr">
                        <a:lnSpc>
                          <a:spcPct val="115000"/>
                        </a:lnSpc>
                        <a:spcAft>
                          <a:spcPts val="0"/>
                        </a:spcAft>
                      </a:pPr>
                      <a:r>
                        <a:rPr lang="en-GB" sz="1100" dirty="0">
                          <a:effectLst/>
                        </a:rPr>
                        <a:t>8 × 5 = 40</a:t>
                      </a:r>
                    </a:p>
                    <a:p>
                      <a:pPr algn="ctr">
                        <a:lnSpc>
                          <a:spcPct val="115000"/>
                        </a:lnSpc>
                        <a:spcAft>
                          <a:spcPts val="0"/>
                        </a:spcAft>
                      </a:pPr>
                      <a:r>
                        <a:rPr lang="en-GB" sz="1100" baseline="0" dirty="0">
                          <a:effectLst/>
                        </a:rPr>
                        <a:t>8 </a:t>
                      </a:r>
                      <a:r>
                        <a:rPr lang="en-GB" sz="1100" dirty="0">
                          <a:effectLst/>
                        </a:rPr>
                        <a:t>× 6 = 48</a:t>
                      </a:r>
                    </a:p>
                    <a:p>
                      <a:pPr algn="ctr">
                        <a:lnSpc>
                          <a:spcPct val="115000"/>
                        </a:lnSpc>
                        <a:spcAft>
                          <a:spcPts val="0"/>
                        </a:spcAft>
                      </a:pPr>
                      <a:r>
                        <a:rPr lang="en-GB" sz="1100" dirty="0">
                          <a:effectLst/>
                        </a:rPr>
                        <a:t>8 × 7 = 56</a:t>
                      </a:r>
                    </a:p>
                    <a:p>
                      <a:pPr algn="ctr">
                        <a:lnSpc>
                          <a:spcPct val="115000"/>
                        </a:lnSpc>
                        <a:spcAft>
                          <a:spcPts val="0"/>
                        </a:spcAft>
                      </a:pPr>
                      <a:r>
                        <a:rPr lang="en-GB" sz="1100" dirty="0">
                          <a:effectLst/>
                        </a:rPr>
                        <a:t>8 × 8 = 64</a:t>
                      </a:r>
                    </a:p>
                    <a:p>
                      <a:pPr algn="ctr">
                        <a:lnSpc>
                          <a:spcPct val="115000"/>
                        </a:lnSpc>
                        <a:spcAft>
                          <a:spcPts val="0"/>
                        </a:spcAft>
                      </a:pPr>
                      <a:r>
                        <a:rPr lang="en-GB" sz="1100" dirty="0">
                          <a:effectLst/>
                        </a:rPr>
                        <a:t>8 × 9 = 72</a:t>
                      </a:r>
                    </a:p>
                    <a:p>
                      <a:pPr algn="ctr">
                        <a:lnSpc>
                          <a:spcPct val="115000"/>
                        </a:lnSpc>
                        <a:spcAft>
                          <a:spcPts val="0"/>
                        </a:spcAft>
                      </a:pPr>
                      <a:r>
                        <a:rPr lang="en-GB" sz="1100" dirty="0">
                          <a:effectLst/>
                        </a:rPr>
                        <a:t>8 × 10 = 80</a:t>
                      </a:r>
                    </a:p>
                    <a:p>
                      <a:pPr algn="ctr">
                        <a:lnSpc>
                          <a:spcPct val="115000"/>
                        </a:lnSpc>
                        <a:spcAft>
                          <a:spcPts val="0"/>
                        </a:spcAft>
                      </a:pPr>
                      <a:r>
                        <a:rPr lang="en-GB" sz="1100" dirty="0">
                          <a:effectLst/>
                        </a:rPr>
                        <a:t>8 × 11 = 88</a:t>
                      </a:r>
                    </a:p>
                    <a:p>
                      <a:pPr algn="ctr">
                        <a:lnSpc>
                          <a:spcPct val="115000"/>
                        </a:lnSpc>
                        <a:spcAft>
                          <a:spcPts val="0"/>
                        </a:spcAft>
                      </a:pPr>
                      <a:r>
                        <a:rPr lang="en-GB" sz="1100" dirty="0">
                          <a:effectLst/>
                        </a:rPr>
                        <a:t>8 × 12 = 96</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1 × 8 = 8</a:t>
                      </a:r>
                    </a:p>
                    <a:p>
                      <a:pPr algn="ctr">
                        <a:lnSpc>
                          <a:spcPct val="115000"/>
                        </a:lnSpc>
                        <a:spcAft>
                          <a:spcPts val="0"/>
                        </a:spcAft>
                      </a:pPr>
                      <a:r>
                        <a:rPr lang="en-GB" sz="1100" dirty="0">
                          <a:effectLst/>
                        </a:rPr>
                        <a:t>2 × 8 = 16</a:t>
                      </a:r>
                    </a:p>
                    <a:p>
                      <a:pPr algn="ctr">
                        <a:lnSpc>
                          <a:spcPct val="115000"/>
                        </a:lnSpc>
                        <a:spcAft>
                          <a:spcPts val="0"/>
                        </a:spcAft>
                      </a:pPr>
                      <a:r>
                        <a:rPr lang="en-GB" sz="1100" dirty="0">
                          <a:effectLst/>
                        </a:rPr>
                        <a:t>3 × 8</a:t>
                      </a:r>
                      <a:r>
                        <a:rPr lang="en-GB" sz="1100" baseline="0" dirty="0">
                          <a:effectLst/>
                        </a:rPr>
                        <a:t> </a:t>
                      </a:r>
                      <a:r>
                        <a:rPr lang="en-GB" sz="1100" dirty="0">
                          <a:effectLst/>
                        </a:rPr>
                        <a:t>= 24</a:t>
                      </a:r>
                    </a:p>
                    <a:p>
                      <a:pPr algn="ctr">
                        <a:lnSpc>
                          <a:spcPct val="115000"/>
                        </a:lnSpc>
                        <a:spcAft>
                          <a:spcPts val="0"/>
                        </a:spcAft>
                      </a:pPr>
                      <a:r>
                        <a:rPr lang="en-GB" sz="1100" dirty="0">
                          <a:effectLst/>
                        </a:rPr>
                        <a:t>4 × 8</a:t>
                      </a:r>
                      <a:r>
                        <a:rPr lang="en-GB" sz="1100" baseline="0" dirty="0">
                          <a:effectLst/>
                        </a:rPr>
                        <a:t> </a:t>
                      </a:r>
                      <a:r>
                        <a:rPr lang="en-GB" sz="1100" dirty="0">
                          <a:effectLst/>
                        </a:rPr>
                        <a:t>= 32</a:t>
                      </a:r>
                    </a:p>
                    <a:p>
                      <a:pPr algn="ctr">
                        <a:lnSpc>
                          <a:spcPct val="115000"/>
                        </a:lnSpc>
                        <a:spcAft>
                          <a:spcPts val="0"/>
                        </a:spcAft>
                      </a:pPr>
                      <a:r>
                        <a:rPr lang="en-GB" sz="1100" dirty="0">
                          <a:effectLst/>
                        </a:rPr>
                        <a:t>5 × 8 = 40</a:t>
                      </a:r>
                    </a:p>
                    <a:p>
                      <a:pPr algn="ctr">
                        <a:lnSpc>
                          <a:spcPct val="115000"/>
                        </a:lnSpc>
                        <a:spcAft>
                          <a:spcPts val="0"/>
                        </a:spcAft>
                      </a:pPr>
                      <a:r>
                        <a:rPr lang="en-GB" sz="1100" baseline="0" dirty="0">
                          <a:effectLst/>
                        </a:rPr>
                        <a:t>6 </a:t>
                      </a:r>
                      <a:r>
                        <a:rPr lang="en-GB" sz="1100" dirty="0">
                          <a:effectLst/>
                        </a:rPr>
                        <a:t>× 8</a:t>
                      </a:r>
                      <a:r>
                        <a:rPr lang="en-GB" sz="1100" baseline="0" dirty="0">
                          <a:effectLst/>
                        </a:rPr>
                        <a:t> </a:t>
                      </a:r>
                      <a:r>
                        <a:rPr lang="en-GB" sz="1100" dirty="0">
                          <a:effectLst/>
                        </a:rPr>
                        <a:t>= 48</a:t>
                      </a:r>
                    </a:p>
                    <a:p>
                      <a:pPr algn="ctr">
                        <a:lnSpc>
                          <a:spcPct val="115000"/>
                        </a:lnSpc>
                        <a:spcAft>
                          <a:spcPts val="0"/>
                        </a:spcAft>
                      </a:pPr>
                      <a:r>
                        <a:rPr lang="en-GB" sz="1100" dirty="0">
                          <a:effectLst/>
                        </a:rPr>
                        <a:t>7 × 8 = 56</a:t>
                      </a:r>
                    </a:p>
                    <a:p>
                      <a:pPr algn="ctr">
                        <a:lnSpc>
                          <a:spcPct val="115000"/>
                        </a:lnSpc>
                        <a:spcAft>
                          <a:spcPts val="0"/>
                        </a:spcAft>
                      </a:pPr>
                      <a:r>
                        <a:rPr lang="en-GB" sz="1100" dirty="0">
                          <a:effectLst/>
                        </a:rPr>
                        <a:t>8 × 8 = 64</a:t>
                      </a:r>
                    </a:p>
                    <a:p>
                      <a:pPr algn="ctr">
                        <a:lnSpc>
                          <a:spcPct val="115000"/>
                        </a:lnSpc>
                        <a:spcAft>
                          <a:spcPts val="0"/>
                        </a:spcAft>
                      </a:pPr>
                      <a:r>
                        <a:rPr lang="en-GB" sz="1100" dirty="0">
                          <a:effectLst/>
                        </a:rPr>
                        <a:t>9 × 8 = 72</a:t>
                      </a:r>
                    </a:p>
                    <a:p>
                      <a:pPr algn="ctr">
                        <a:lnSpc>
                          <a:spcPct val="115000"/>
                        </a:lnSpc>
                        <a:spcAft>
                          <a:spcPts val="0"/>
                        </a:spcAft>
                      </a:pPr>
                      <a:r>
                        <a:rPr lang="en-GB" sz="1100" dirty="0">
                          <a:effectLst/>
                        </a:rPr>
                        <a:t>10 × 8 = 80</a:t>
                      </a:r>
                    </a:p>
                    <a:p>
                      <a:pPr algn="ctr">
                        <a:lnSpc>
                          <a:spcPct val="115000"/>
                        </a:lnSpc>
                        <a:spcAft>
                          <a:spcPts val="0"/>
                        </a:spcAft>
                      </a:pPr>
                      <a:r>
                        <a:rPr lang="en-GB" sz="1100" dirty="0">
                          <a:effectLst/>
                        </a:rPr>
                        <a:t>11 × 8 = 88</a:t>
                      </a:r>
                    </a:p>
                    <a:p>
                      <a:pPr algn="ctr">
                        <a:lnSpc>
                          <a:spcPct val="115000"/>
                        </a:lnSpc>
                        <a:spcAft>
                          <a:spcPts val="0"/>
                        </a:spcAft>
                      </a:pPr>
                      <a:r>
                        <a:rPr lang="en-GB" sz="1100" dirty="0">
                          <a:effectLst/>
                        </a:rPr>
                        <a:t>12 × 8 = 96</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8 ÷ 8 = 1</a:t>
                      </a:r>
                    </a:p>
                    <a:p>
                      <a:pPr algn="ctr">
                        <a:lnSpc>
                          <a:spcPct val="115000"/>
                        </a:lnSpc>
                        <a:spcAft>
                          <a:spcPts val="0"/>
                        </a:spcAft>
                      </a:pPr>
                      <a:r>
                        <a:rPr lang="en-GB" sz="1100" dirty="0">
                          <a:effectLst/>
                        </a:rPr>
                        <a:t>16 ÷ 8</a:t>
                      </a:r>
                      <a:r>
                        <a:rPr lang="en-GB" sz="1100" baseline="0" dirty="0">
                          <a:effectLst/>
                        </a:rPr>
                        <a:t> </a:t>
                      </a:r>
                      <a:r>
                        <a:rPr lang="en-GB" sz="1100" dirty="0">
                          <a:effectLst/>
                        </a:rPr>
                        <a:t>= 2</a:t>
                      </a:r>
                    </a:p>
                    <a:p>
                      <a:pPr algn="ctr">
                        <a:lnSpc>
                          <a:spcPct val="115000"/>
                        </a:lnSpc>
                        <a:spcAft>
                          <a:spcPts val="0"/>
                        </a:spcAft>
                      </a:pPr>
                      <a:r>
                        <a:rPr lang="en-GB" sz="1100" dirty="0">
                          <a:effectLst/>
                        </a:rPr>
                        <a:t>24</a:t>
                      </a:r>
                      <a:r>
                        <a:rPr lang="en-GB" sz="1100" baseline="0" dirty="0">
                          <a:effectLst/>
                        </a:rPr>
                        <a:t> </a:t>
                      </a:r>
                      <a:r>
                        <a:rPr lang="en-GB" sz="1100" dirty="0">
                          <a:effectLst/>
                        </a:rPr>
                        <a:t>÷ 8 = 3</a:t>
                      </a:r>
                    </a:p>
                    <a:p>
                      <a:pPr algn="ctr">
                        <a:lnSpc>
                          <a:spcPct val="115000"/>
                        </a:lnSpc>
                        <a:spcAft>
                          <a:spcPts val="0"/>
                        </a:spcAft>
                      </a:pPr>
                      <a:r>
                        <a:rPr lang="en-GB" sz="1100" baseline="0" dirty="0">
                          <a:effectLst/>
                        </a:rPr>
                        <a:t>32 </a:t>
                      </a:r>
                      <a:r>
                        <a:rPr lang="en-GB" sz="1100" dirty="0">
                          <a:effectLst/>
                        </a:rPr>
                        <a:t>÷ 8</a:t>
                      </a:r>
                      <a:r>
                        <a:rPr lang="en-GB" sz="1100" baseline="0" dirty="0">
                          <a:effectLst/>
                        </a:rPr>
                        <a:t> </a:t>
                      </a:r>
                      <a:r>
                        <a:rPr lang="en-GB" sz="1100" dirty="0">
                          <a:effectLst/>
                        </a:rPr>
                        <a:t>= 4</a:t>
                      </a:r>
                    </a:p>
                    <a:p>
                      <a:pPr algn="ctr">
                        <a:lnSpc>
                          <a:spcPct val="115000"/>
                        </a:lnSpc>
                        <a:spcAft>
                          <a:spcPts val="0"/>
                        </a:spcAft>
                      </a:pPr>
                      <a:r>
                        <a:rPr lang="en-GB" sz="1100" baseline="0" dirty="0">
                          <a:effectLst/>
                        </a:rPr>
                        <a:t>40 </a:t>
                      </a:r>
                      <a:r>
                        <a:rPr lang="en-GB" sz="1100" dirty="0">
                          <a:effectLst/>
                        </a:rPr>
                        <a:t>÷ 8 = 5</a:t>
                      </a:r>
                    </a:p>
                    <a:p>
                      <a:pPr algn="ctr">
                        <a:lnSpc>
                          <a:spcPct val="115000"/>
                        </a:lnSpc>
                        <a:spcAft>
                          <a:spcPts val="0"/>
                        </a:spcAft>
                      </a:pPr>
                      <a:r>
                        <a:rPr lang="en-GB" sz="1100" dirty="0">
                          <a:effectLst/>
                        </a:rPr>
                        <a:t>48</a:t>
                      </a:r>
                      <a:r>
                        <a:rPr lang="en-GB" sz="1100" baseline="0" dirty="0">
                          <a:effectLst/>
                        </a:rPr>
                        <a:t> </a:t>
                      </a:r>
                      <a:r>
                        <a:rPr lang="en-GB" sz="1100" dirty="0">
                          <a:effectLst/>
                        </a:rPr>
                        <a:t>÷ 8</a:t>
                      </a:r>
                      <a:r>
                        <a:rPr lang="en-GB" sz="1100" baseline="0" dirty="0">
                          <a:effectLst/>
                        </a:rPr>
                        <a:t> </a:t>
                      </a:r>
                      <a:r>
                        <a:rPr lang="en-GB" sz="1100" dirty="0">
                          <a:effectLst/>
                        </a:rPr>
                        <a:t>= 6</a:t>
                      </a:r>
                    </a:p>
                    <a:p>
                      <a:pPr algn="ctr">
                        <a:lnSpc>
                          <a:spcPct val="115000"/>
                        </a:lnSpc>
                        <a:spcAft>
                          <a:spcPts val="0"/>
                        </a:spcAft>
                      </a:pPr>
                      <a:r>
                        <a:rPr lang="en-GB" sz="1100" dirty="0">
                          <a:effectLst/>
                        </a:rPr>
                        <a:t>56 ÷ 8 = 7</a:t>
                      </a:r>
                    </a:p>
                    <a:p>
                      <a:pPr algn="ctr">
                        <a:lnSpc>
                          <a:spcPct val="115000"/>
                        </a:lnSpc>
                        <a:spcAft>
                          <a:spcPts val="0"/>
                        </a:spcAft>
                      </a:pPr>
                      <a:r>
                        <a:rPr lang="en-GB" sz="1100" dirty="0">
                          <a:effectLst/>
                        </a:rPr>
                        <a:t>64 ÷ 8</a:t>
                      </a:r>
                      <a:r>
                        <a:rPr lang="en-GB" sz="1100" baseline="0" dirty="0">
                          <a:effectLst/>
                        </a:rPr>
                        <a:t> </a:t>
                      </a:r>
                      <a:r>
                        <a:rPr lang="en-GB" sz="1100" dirty="0">
                          <a:effectLst/>
                        </a:rPr>
                        <a:t>= 8</a:t>
                      </a:r>
                    </a:p>
                    <a:p>
                      <a:pPr algn="ctr">
                        <a:lnSpc>
                          <a:spcPct val="115000"/>
                        </a:lnSpc>
                        <a:spcAft>
                          <a:spcPts val="0"/>
                        </a:spcAft>
                      </a:pPr>
                      <a:r>
                        <a:rPr lang="en-GB" sz="1100" dirty="0">
                          <a:effectLst/>
                        </a:rPr>
                        <a:t>72 ÷ 8 = 9</a:t>
                      </a:r>
                    </a:p>
                    <a:p>
                      <a:pPr algn="ctr">
                        <a:lnSpc>
                          <a:spcPct val="115000"/>
                        </a:lnSpc>
                        <a:spcAft>
                          <a:spcPts val="0"/>
                        </a:spcAft>
                      </a:pPr>
                      <a:r>
                        <a:rPr lang="en-GB" sz="1100" dirty="0">
                          <a:effectLst/>
                        </a:rPr>
                        <a:t>80 ÷ 8</a:t>
                      </a:r>
                      <a:r>
                        <a:rPr lang="en-GB" sz="1100" baseline="0" dirty="0">
                          <a:effectLst/>
                        </a:rPr>
                        <a:t> </a:t>
                      </a:r>
                      <a:r>
                        <a:rPr lang="en-GB" sz="1100" dirty="0">
                          <a:effectLst/>
                        </a:rPr>
                        <a:t>= 10</a:t>
                      </a:r>
                    </a:p>
                    <a:p>
                      <a:pPr algn="ctr">
                        <a:lnSpc>
                          <a:spcPct val="115000"/>
                        </a:lnSpc>
                        <a:spcAft>
                          <a:spcPts val="0"/>
                        </a:spcAft>
                      </a:pPr>
                      <a:r>
                        <a:rPr lang="en-GB" sz="1100" dirty="0">
                          <a:effectLst/>
                        </a:rPr>
                        <a:t>88 ÷ 8</a:t>
                      </a:r>
                      <a:r>
                        <a:rPr lang="en-GB" sz="1100" baseline="0" dirty="0">
                          <a:effectLst/>
                        </a:rPr>
                        <a:t> </a:t>
                      </a:r>
                      <a:r>
                        <a:rPr lang="en-GB" sz="1100" dirty="0">
                          <a:effectLst/>
                        </a:rPr>
                        <a:t>= 11</a:t>
                      </a:r>
                    </a:p>
                    <a:p>
                      <a:pPr algn="ctr">
                        <a:lnSpc>
                          <a:spcPct val="115000"/>
                        </a:lnSpc>
                        <a:spcAft>
                          <a:spcPts val="0"/>
                        </a:spcAft>
                      </a:pPr>
                      <a:r>
                        <a:rPr lang="en-GB" sz="1100" dirty="0">
                          <a:effectLst/>
                        </a:rPr>
                        <a:t>96 ÷ 8</a:t>
                      </a:r>
                      <a:r>
                        <a:rPr lang="en-GB" sz="1100" baseline="0" dirty="0">
                          <a:effectLst/>
                        </a:rPr>
                        <a:t> </a:t>
                      </a:r>
                      <a:r>
                        <a:rPr lang="en-GB" sz="1100" dirty="0">
                          <a:effectLst/>
                        </a:rPr>
                        <a:t>= 12</a:t>
                      </a:r>
                    </a:p>
                    <a:p>
                      <a:pPr algn="ctr">
                        <a:lnSpc>
                          <a:spcPct val="115000"/>
                        </a:lnSpc>
                        <a:spcAft>
                          <a:spcPts val="0"/>
                        </a:spcAft>
                      </a:pPr>
                      <a:endParaRPr lang="en-GB" sz="1100" dirty="0">
                        <a:effectLst/>
                      </a:endParaRPr>
                    </a:p>
                  </a:txBody>
                  <a:tcPr marL="68580" marR="68580" marT="0" marB="0"/>
                </a:tc>
                <a:tc>
                  <a:txBody>
                    <a:bodyPr/>
                    <a:lstStyle/>
                    <a:p>
                      <a:pPr algn="ctr">
                        <a:lnSpc>
                          <a:spcPct val="115000"/>
                        </a:lnSpc>
                        <a:spcAft>
                          <a:spcPts val="0"/>
                        </a:spcAft>
                      </a:pPr>
                      <a:r>
                        <a:rPr lang="en-GB" sz="1100" dirty="0">
                          <a:effectLst/>
                        </a:rPr>
                        <a:t>8 ÷ 1 = 8</a:t>
                      </a:r>
                    </a:p>
                    <a:p>
                      <a:pPr algn="ctr">
                        <a:lnSpc>
                          <a:spcPct val="115000"/>
                        </a:lnSpc>
                        <a:spcAft>
                          <a:spcPts val="0"/>
                        </a:spcAft>
                      </a:pPr>
                      <a:r>
                        <a:rPr lang="en-GB" sz="1100" dirty="0">
                          <a:effectLst/>
                        </a:rPr>
                        <a:t>16 ÷ 2</a:t>
                      </a:r>
                      <a:r>
                        <a:rPr lang="en-GB" sz="1100" baseline="0" dirty="0">
                          <a:effectLst/>
                        </a:rPr>
                        <a:t> </a:t>
                      </a:r>
                      <a:r>
                        <a:rPr lang="en-GB" sz="1100" dirty="0">
                          <a:effectLst/>
                        </a:rPr>
                        <a:t>= 8</a:t>
                      </a:r>
                    </a:p>
                    <a:p>
                      <a:pPr algn="ctr">
                        <a:lnSpc>
                          <a:spcPct val="115000"/>
                        </a:lnSpc>
                        <a:spcAft>
                          <a:spcPts val="0"/>
                        </a:spcAft>
                      </a:pPr>
                      <a:r>
                        <a:rPr lang="en-GB" sz="1100" dirty="0">
                          <a:effectLst/>
                        </a:rPr>
                        <a:t>24</a:t>
                      </a:r>
                      <a:r>
                        <a:rPr lang="en-GB" sz="1100" baseline="0" dirty="0">
                          <a:effectLst/>
                        </a:rPr>
                        <a:t> </a:t>
                      </a:r>
                      <a:r>
                        <a:rPr lang="en-GB" sz="1100" dirty="0">
                          <a:effectLst/>
                        </a:rPr>
                        <a:t>÷ 3 = 8</a:t>
                      </a:r>
                    </a:p>
                    <a:p>
                      <a:pPr algn="ctr">
                        <a:lnSpc>
                          <a:spcPct val="115000"/>
                        </a:lnSpc>
                        <a:spcAft>
                          <a:spcPts val="0"/>
                        </a:spcAft>
                      </a:pPr>
                      <a:r>
                        <a:rPr lang="en-GB" sz="1100" dirty="0">
                          <a:effectLst/>
                        </a:rPr>
                        <a:t>32 ÷ 4</a:t>
                      </a:r>
                      <a:r>
                        <a:rPr lang="en-GB" sz="1100" baseline="0" dirty="0">
                          <a:effectLst/>
                        </a:rPr>
                        <a:t> </a:t>
                      </a:r>
                      <a:r>
                        <a:rPr lang="en-GB" sz="1100" dirty="0">
                          <a:effectLst/>
                        </a:rPr>
                        <a:t>= 8</a:t>
                      </a:r>
                    </a:p>
                    <a:p>
                      <a:pPr algn="ctr">
                        <a:lnSpc>
                          <a:spcPct val="115000"/>
                        </a:lnSpc>
                        <a:spcAft>
                          <a:spcPts val="0"/>
                        </a:spcAft>
                      </a:pPr>
                      <a:r>
                        <a:rPr lang="en-GB" sz="1100" baseline="0" dirty="0">
                          <a:effectLst/>
                        </a:rPr>
                        <a:t>40 </a:t>
                      </a:r>
                      <a:r>
                        <a:rPr lang="en-GB" sz="1100" dirty="0">
                          <a:effectLst/>
                        </a:rPr>
                        <a:t>÷ 5 = 8</a:t>
                      </a:r>
                    </a:p>
                    <a:p>
                      <a:pPr algn="ctr">
                        <a:lnSpc>
                          <a:spcPct val="115000"/>
                        </a:lnSpc>
                        <a:spcAft>
                          <a:spcPts val="0"/>
                        </a:spcAft>
                      </a:pPr>
                      <a:r>
                        <a:rPr lang="en-GB" sz="1100" dirty="0">
                          <a:effectLst/>
                        </a:rPr>
                        <a:t>48 ÷ 6</a:t>
                      </a:r>
                      <a:r>
                        <a:rPr lang="en-GB" sz="1100" baseline="0" dirty="0">
                          <a:effectLst/>
                        </a:rPr>
                        <a:t> </a:t>
                      </a:r>
                      <a:r>
                        <a:rPr lang="en-GB" sz="1100" dirty="0">
                          <a:effectLst/>
                        </a:rPr>
                        <a:t>= 8</a:t>
                      </a:r>
                    </a:p>
                    <a:p>
                      <a:pPr algn="ctr">
                        <a:lnSpc>
                          <a:spcPct val="115000"/>
                        </a:lnSpc>
                        <a:spcAft>
                          <a:spcPts val="0"/>
                        </a:spcAft>
                      </a:pPr>
                      <a:r>
                        <a:rPr lang="en-GB" sz="1100" dirty="0">
                          <a:effectLst/>
                        </a:rPr>
                        <a:t>56 ÷ 7 = 8</a:t>
                      </a:r>
                    </a:p>
                    <a:p>
                      <a:pPr algn="ctr">
                        <a:lnSpc>
                          <a:spcPct val="115000"/>
                        </a:lnSpc>
                        <a:spcAft>
                          <a:spcPts val="0"/>
                        </a:spcAft>
                      </a:pPr>
                      <a:r>
                        <a:rPr lang="en-GB" sz="1100" baseline="0" dirty="0">
                          <a:effectLst/>
                        </a:rPr>
                        <a:t>64 </a:t>
                      </a:r>
                      <a:r>
                        <a:rPr lang="en-GB" sz="1100" dirty="0">
                          <a:effectLst/>
                        </a:rPr>
                        <a:t>÷ 8</a:t>
                      </a:r>
                      <a:r>
                        <a:rPr lang="en-GB" sz="1100" baseline="0" dirty="0">
                          <a:effectLst/>
                        </a:rPr>
                        <a:t> </a:t>
                      </a:r>
                      <a:r>
                        <a:rPr lang="en-GB" sz="1100" dirty="0">
                          <a:effectLst/>
                        </a:rPr>
                        <a:t>= 8</a:t>
                      </a:r>
                    </a:p>
                    <a:p>
                      <a:pPr algn="ctr">
                        <a:lnSpc>
                          <a:spcPct val="115000"/>
                        </a:lnSpc>
                        <a:spcAft>
                          <a:spcPts val="0"/>
                        </a:spcAft>
                      </a:pPr>
                      <a:r>
                        <a:rPr lang="en-GB" sz="1100" dirty="0">
                          <a:effectLst/>
                        </a:rPr>
                        <a:t>72 ÷ 9 = 8</a:t>
                      </a:r>
                    </a:p>
                    <a:p>
                      <a:pPr algn="ctr">
                        <a:lnSpc>
                          <a:spcPct val="115000"/>
                        </a:lnSpc>
                        <a:spcAft>
                          <a:spcPts val="0"/>
                        </a:spcAft>
                      </a:pPr>
                      <a:r>
                        <a:rPr lang="en-GB" sz="1100" dirty="0">
                          <a:effectLst/>
                        </a:rPr>
                        <a:t>80 ÷ </a:t>
                      </a:r>
                      <a:r>
                        <a:rPr lang="en-GB" sz="1100" baseline="0" dirty="0">
                          <a:effectLst/>
                        </a:rPr>
                        <a:t>10 </a:t>
                      </a:r>
                      <a:r>
                        <a:rPr lang="en-GB" sz="1100" dirty="0">
                          <a:effectLst/>
                        </a:rPr>
                        <a:t>= 8</a:t>
                      </a:r>
                    </a:p>
                    <a:p>
                      <a:pPr algn="ctr">
                        <a:lnSpc>
                          <a:spcPct val="115000"/>
                        </a:lnSpc>
                        <a:spcAft>
                          <a:spcPts val="0"/>
                        </a:spcAft>
                      </a:pPr>
                      <a:r>
                        <a:rPr lang="en-GB" sz="1100" dirty="0">
                          <a:effectLst/>
                        </a:rPr>
                        <a:t>88 ÷ 11 = 8</a:t>
                      </a:r>
                    </a:p>
                    <a:p>
                      <a:pPr algn="ctr">
                        <a:lnSpc>
                          <a:spcPct val="115000"/>
                        </a:lnSpc>
                        <a:spcAft>
                          <a:spcPts val="0"/>
                        </a:spcAft>
                      </a:pPr>
                      <a:r>
                        <a:rPr lang="en-GB" sz="1100" dirty="0">
                          <a:effectLst/>
                        </a:rPr>
                        <a:t>96 ÷ 12</a:t>
                      </a:r>
                      <a:r>
                        <a:rPr lang="en-GB" sz="1100" baseline="0" dirty="0">
                          <a:effectLst/>
                        </a:rPr>
                        <a:t> </a:t>
                      </a:r>
                      <a:r>
                        <a:rPr lang="en-GB" sz="1100" dirty="0">
                          <a:effectLst/>
                        </a:rPr>
                        <a:t>= 8</a:t>
                      </a:r>
                    </a:p>
                    <a:p>
                      <a:pPr algn="ctr">
                        <a:lnSpc>
                          <a:spcPct val="115000"/>
                        </a:lnSpc>
                        <a:spcAft>
                          <a:spcPts val="0"/>
                        </a:spcAft>
                      </a:pPr>
                      <a:endParaRPr lang="en-GB" sz="1100" dirty="0">
                        <a:effectLst/>
                      </a:endParaRPr>
                    </a:p>
                  </a:txBody>
                  <a:tcPr marL="68580" marR="68580" marT="0" marB="0"/>
                </a:tc>
                <a:extLst>
                  <a:ext uri="{0D108BD9-81ED-4DB2-BD59-A6C34878D82A}">
                    <a16:rowId xmlns="" xmlns:a16="http://schemas.microsoft.com/office/drawing/2014/main" val="10000"/>
                  </a:ext>
                </a:extLst>
              </a:tr>
            </a:tbl>
          </a:graphicData>
        </a:graphic>
      </p:graphicFrame>
      <p:sp>
        <p:nvSpPr>
          <p:cNvPr id="6" name="Text Placeholder 5"/>
          <p:cNvSpPr>
            <a:spLocks noGrp="1"/>
          </p:cNvSpPr>
          <p:nvPr>
            <p:ph type="body" sz="quarter" idx="14"/>
          </p:nvPr>
        </p:nvSpPr>
        <p:spPr/>
        <p:txBody>
          <a:bodyPr/>
          <a:lstStyle/>
          <a:p>
            <a:r>
              <a:rPr lang="en-GB" dirty="0"/>
              <a:t>Key Vocabulary</a:t>
            </a:r>
          </a:p>
          <a:p>
            <a:pPr algn="l"/>
            <a:r>
              <a:rPr lang="en-GB" b="0" u="none" dirty="0"/>
              <a:t>What is 8 </a:t>
            </a:r>
            <a:r>
              <a:rPr lang="en-GB" u="none" dirty="0"/>
              <a:t>multiplied by </a:t>
            </a:r>
            <a:r>
              <a:rPr lang="en-GB" b="0" u="none" dirty="0"/>
              <a:t>6?</a:t>
            </a:r>
          </a:p>
          <a:p>
            <a:pPr algn="l"/>
            <a:r>
              <a:rPr lang="en-GB" b="0" u="none" dirty="0"/>
              <a:t>What is 8</a:t>
            </a:r>
            <a:r>
              <a:rPr lang="en-GB" u="none" dirty="0"/>
              <a:t> times </a:t>
            </a:r>
            <a:r>
              <a:rPr lang="en-GB" b="0" u="none" dirty="0"/>
              <a:t>8?</a:t>
            </a:r>
          </a:p>
          <a:p>
            <a:pPr algn="l"/>
            <a:r>
              <a:rPr lang="en-GB" b="0" u="none" dirty="0"/>
              <a:t>What is 24 </a:t>
            </a:r>
            <a:r>
              <a:rPr lang="en-GB" u="none" dirty="0"/>
              <a:t>divided by </a:t>
            </a:r>
            <a:r>
              <a:rPr lang="en-GB" b="0" u="none" dirty="0"/>
              <a:t>8?</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8 × ⃝ = 16 or ⃝ ÷ 8 = 7.</a:t>
            </a:r>
          </a:p>
          <a:p>
            <a:endParaRPr lang="en-GB" dirty="0"/>
          </a:p>
        </p:txBody>
      </p:sp>
      <p:pic>
        <p:nvPicPr>
          <p:cNvPr id="5" name="Picture 4"/>
          <p:cNvPicPr>
            <a:picLocks noChangeAspect="1"/>
          </p:cNvPicPr>
          <p:nvPr/>
        </p:nvPicPr>
        <p:blipFill>
          <a:blip r:embed="rId2"/>
          <a:stretch>
            <a:fillRect/>
          </a:stretch>
        </p:blipFill>
        <p:spPr>
          <a:xfrm>
            <a:off x="92573" y="54520"/>
            <a:ext cx="1511939" cy="1438781"/>
          </a:xfrm>
          <a:prstGeom prst="rect">
            <a:avLst/>
          </a:prstGeom>
        </p:spPr>
      </p:pic>
    </p:spTree>
    <p:extLst>
      <p:ext uri="{BB962C8B-B14F-4D97-AF65-F5344CB8AC3E}">
        <p14:creationId xmlns:p14="http://schemas.microsoft.com/office/powerpoint/2010/main" val="24762213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55B7032C09E2242B7EB829DE666552E" ma:contentTypeVersion="13" ma:contentTypeDescription="Create a new document." ma:contentTypeScope="" ma:versionID="c8667be6ae91c1698e2e39b8898e3dd0">
  <xsd:schema xmlns:xsd="http://www.w3.org/2001/XMLSchema" xmlns:xs="http://www.w3.org/2001/XMLSchema" xmlns:p="http://schemas.microsoft.com/office/2006/metadata/properties" xmlns:ns2="7cc82a9c-448d-4cab-b5c1-eaba1c46d73b" xmlns:ns3="a908dd92-c0dd-4e3a-8626-197d0950f6b8" targetNamespace="http://schemas.microsoft.com/office/2006/metadata/properties" ma:root="true" ma:fieldsID="9368d45be8e3bd28c1af6161f0334884" ns2:_="" ns3:_="">
    <xsd:import namespace="7cc82a9c-448d-4cab-b5c1-eaba1c46d73b"/>
    <xsd:import namespace="a908dd92-c0dd-4e3a-8626-197d0950f6b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c82a9c-448d-4cab-b5c1-eaba1c46d7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908dd92-c0dd-4e3a-8626-197d0950f6b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A8002F3-1B55-4C0C-BAF9-886CC6DB7C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c82a9c-448d-4cab-b5c1-eaba1c46d73b"/>
    <ds:schemaRef ds:uri="a908dd92-c0dd-4e3a-8626-197d0950f6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5FA24B-A9EA-4FEC-8D5E-59FF4E04630E}">
  <ds:schemaRefs>
    <ds:schemaRef ds:uri="http://schemas.microsoft.com/sharepoint/v3/contenttype/forms"/>
  </ds:schemaRefs>
</ds:datastoreItem>
</file>

<file path=customXml/itemProps3.xml><?xml version="1.0" encoding="utf-8"?>
<ds:datastoreItem xmlns:ds="http://schemas.openxmlformats.org/officeDocument/2006/customXml" ds:itemID="{52DE6C2A-815A-49BC-82F8-555A3804014B}">
  <ds:schemaRefs>
    <ds:schemaRef ds:uri="7cc82a9c-448d-4cab-b5c1-eaba1c46d73b"/>
    <ds:schemaRef ds:uri="http://www.w3.org/XML/1998/namespace"/>
    <ds:schemaRef ds:uri="a908dd92-c0dd-4e3a-8626-197d0950f6b8"/>
    <ds:schemaRef ds:uri="http://purl.org/dc/dcmitype/"/>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http://purl.org/dc/elements/1.1/"/>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3375</TotalTime>
  <Words>2511</Words>
  <Application>Microsoft Office PowerPoint</Application>
  <PresentationFormat>On-screen Show (4:3)</PresentationFormat>
  <Paragraphs>315</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Bookman Old Style</vt:lpstr>
      <vt:lpstr>Calibri</vt:lpstr>
      <vt:lpstr>Gill Sans MT</vt:lpstr>
      <vt:lpstr>Times New Roman</vt:lpstr>
      <vt:lpstr>Wingdings</vt:lpstr>
      <vt:lpstr>Wingdings 3</vt:lpstr>
      <vt:lpstr>Origin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Harbour</dc:creator>
  <cp:lastModifiedBy>John</cp:lastModifiedBy>
  <cp:revision>117</cp:revision>
  <cp:lastPrinted>2020-02-26T11:57:13Z</cp:lastPrinted>
  <dcterms:created xsi:type="dcterms:W3CDTF">2014-08-28T09:37:14Z</dcterms:created>
  <dcterms:modified xsi:type="dcterms:W3CDTF">2022-04-29T23:00:13Z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0x010100955B7032C09E2242B7EB829DE666552E</vt:lpwstr>
  </property>
</Properties>
</file>